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8" r:id="rId1"/>
  </p:sldMasterIdLst>
  <p:notesMasterIdLst>
    <p:notesMasterId r:id="rId20"/>
  </p:notesMasterIdLst>
  <p:sldIdLst>
    <p:sldId id="256" r:id="rId2"/>
    <p:sldId id="280" r:id="rId3"/>
    <p:sldId id="281" r:id="rId4"/>
    <p:sldId id="282" r:id="rId5"/>
    <p:sldId id="296" r:id="rId6"/>
    <p:sldId id="298" r:id="rId7"/>
    <p:sldId id="284" r:id="rId8"/>
    <p:sldId id="285" r:id="rId9"/>
    <p:sldId id="286" r:id="rId10"/>
    <p:sldId id="297" r:id="rId11"/>
    <p:sldId id="288" r:id="rId12"/>
    <p:sldId id="289" r:id="rId13"/>
    <p:sldId id="290" r:id="rId14"/>
    <p:sldId id="291" r:id="rId15"/>
    <p:sldId id="295" r:id="rId16"/>
    <p:sldId id="292" r:id="rId17"/>
    <p:sldId id="293" r:id="rId18"/>
    <p:sldId id="29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1BdkZia7qjoHn2v4jH67g==" hashData="Rc4WEtZ7UUUHHg9DkMkkR0qB2JOnG3zEBqhGfWbypGCunyoAL+CevY/JRH6v7DDCOSzEqWwg+kpkAOB6SqWI3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4A9"/>
    <a:srgbClr val="B3BCDA"/>
    <a:srgbClr val="BDE2FF"/>
    <a:srgbClr val="04BFFB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44"/>
    <p:restoredTop sz="94667"/>
  </p:normalViewPr>
  <p:slideViewPr>
    <p:cSldViewPr snapToGrid="0">
      <p:cViewPr varScale="1">
        <p:scale>
          <a:sx n="88" d="100"/>
          <a:sy n="88" d="100"/>
        </p:scale>
        <p:origin x="216" y="1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4326-EB5B-4CFC-AD19-CF5B91F5D4D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1289A-BC71-40F8-AE63-E43B1B51C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8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344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65D68-7303-14AE-168D-198761A32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2EF361E-48B5-F1CB-7C34-46386D358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3436FE8-E114-F5C7-BD1F-03F5D40DA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Разделение на два слайда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ECCE40-1CD3-D954-5586-4628F4B21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478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57925-4BEC-F578-ACEE-27C6C7E0E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96A3C36-919B-D208-99BF-1FAC7F1BB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B15CF89-50CB-1A1B-5416-E297CB68F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72866F-A847-504F-DA88-0BF9F9AA6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7A47-5648-5A20-9B36-CC09B6C7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FEBEC1D-A85E-EE88-D1F9-9314C75A8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88A0B97-A680-31B6-F1B8-567EF9CE0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75FB3D-0B9B-F25C-C277-FCB8C8E89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944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81725-4091-5436-DC00-37A79C4B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11C2AE9-0DAE-624C-FCE0-747A6C26B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0CCCB99-040A-91CD-3E99-27642B17B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Относительно вратаря, имеется ввиду что на игрой площадке может быть только один игрок в форме вратаря. То есть если на площадке уже находится один вратарь, и кто-то решил провести замену полевого игрока на еще одного вратаря, то это будет расцениваться как неправильная замена.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A503A9-F795-7810-32EE-B2A480F18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380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035C6-49D8-E439-5B6A-0560C25CF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CFACF7B-F139-A0DC-3BE5-9530AF4FF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1BE7C78-C190-7A68-7491-5F079F0BD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Сделать таблицей секундометрист/делегат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D0A6E8-74E5-E570-8B33-0468CE4ED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894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4E93D-653C-AA8B-26B0-04C22510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3203B60-63AC-693A-BC6F-E0E0AF9CE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4A5FEF7-2406-B7E4-9C6D-0F27C97142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Сделать таблицей секундометрист/делегат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8F9928-4948-9F6B-B76F-120B95D9E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195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36413-494A-2476-AD95-5319728BF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AE1BBCD-11CC-9B52-70F9-FCFFE72F8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0D928A0-8EF4-4459-0407-64521FD9E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Перефразировать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896C8-9244-1841-2EFE-CD76EF301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604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17B09-E1E9-26AA-FA28-2582AB397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CE2744-0CB6-3146-4044-11A0922C7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50326FA-6173-1450-927B-AB0020B59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3824CF-AC19-B604-39F5-9CB3DA432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72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A920E-9A57-9DD4-C231-293929FFC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180F980-58AB-64D4-BCB9-7722E36C9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4DEABC2-CC29-91EF-F1C6-179B3F5299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0CD194-1A56-7B72-E7E3-0949F995D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47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D449B-1E0D-3EC8-9F34-728610015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FC671CD-73EB-6CDA-990F-C133CD4B8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735DF97-5795-D185-4EFE-4656E10FE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Размещение бригады на фото является рекомендованным. Это связано с тем, что только делегат и секундометрист могут вмешиваться в процесс игры. Следить за процессом выполнения замены проще сидя с краю судейского стола.</a:t>
            </a:r>
          </a:p>
          <a:p>
            <a:endParaRPr lang="ru-RU" dirty="0"/>
          </a:p>
          <a:p>
            <a:r>
              <a:rPr lang="ru-RU" dirty="0"/>
              <a:t>В каждом зале из-за конструктивных особенностей возможная другая рассадка, все по согласованию с делегатом.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69B80A-4CCE-EB71-DFFE-A6B96B79A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198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0ADB6-9998-6925-4BD7-65A12E5AB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56193D-748D-16D7-5A37-8C88DD468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DFB70C9-D007-6734-C73F-3DEDA055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974946-B8D1-8790-C782-28D2450FE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1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62633-3E37-529D-B8F0-EA9EBC208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4FC11BD-F577-A82C-47F1-2A8C1D2E0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FD19397-5579-7BB7-41EC-AC379BECF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Время игры запускается ПО СВИСТКУ судьи, Не раньше.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При выполнении любого броска после сирены на окончание тайма/игры игроки и официальные лица не должны выходить на игровую площадку, до того как будет установлен результат назначенного броска. Соответственно и время перерыва запускается только после завершения броска. В некоторых залах стоит автоматический запуск на время перерыва. Этот момент необходимо проконтролировать.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A02165-C99D-089A-4089-A83C5EEE5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92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62633-3E37-529D-B8F0-EA9EBC208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4FC11BD-F577-A82C-47F1-2A8C1D2E0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FD19397-5579-7BB7-41EC-AC379BECF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A02165-C99D-089A-4089-A83C5EEE5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31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FDD6D-E97B-A1EF-4C3F-E80E354C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9A87D2-1396-B50F-C891-A97772C3F4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6621911-A7BD-7A1F-9ECE-8BB5CC0F67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Поводы для тайм-аута (остановки игрового времени)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3BAE9B-7AFA-3A90-27C5-48B2CC163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232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62999-A327-6F2A-18FB-81F4FF3F0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CE46027-F701-9899-B31C-20C09D645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1260A2A-35E6-EE19-8D6E-8AAEF9565E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F61D1A-846B-3090-596B-560D35C72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82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0EA31-C7D6-8D5E-CE49-33B1C7D8D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D2176D-A086-A540-A2CA-BCA1596B98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5BC8A5F-2682-EC25-E6E2-96D089596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Таймер на командный тайм-аут запускается только после, того как судьи на площадке подтверждают предоставление тайм-аута. Только судьи решают предоставлять ли команде тайм-аут или нет, в зависимости от ситуации на площадке. </a:t>
            </a:r>
          </a:p>
          <a:p>
            <a:r>
              <a:rPr lang="ru-RU" dirty="0"/>
              <a:t>Если-тайм аут не предоставляется, карточка возвращается Официальному лицу команды, без применения персонального наказания для ОЛ.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72B43C-FE49-A9BB-1846-AC019C1FD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854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B5A93-B147-6D8E-3A0B-F57912B6F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8B4856E-7EB6-6D36-4FD5-0AF3FD545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DC35845-0B08-85B9-510C-B2307A8F7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882690-B8BA-120A-0E36-A9FBEC5A3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1289A-BC71-40F8-AE63-E43B1B51C1C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7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58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57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98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4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8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32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56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78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9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86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71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99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54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65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84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7736193-EDE3-4BB5-AE5F-E6E5472AB8B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361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p4"/><Relationship Id="rId7" Type="http://schemas.openxmlformats.org/officeDocument/2006/relationships/image" Target="../media/image2.jp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video" Target="../media/media8.mp4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9.png"/><Relationship Id="rId3" Type="http://schemas.microsoft.com/office/2007/relationships/media" Target="../media/media2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7.png"/><Relationship Id="rId5" Type="http://schemas.microsoft.com/office/2007/relationships/media" Target="../media/media3.mp4"/><Relationship Id="rId10" Type="http://schemas.openxmlformats.org/officeDocument/2006/relationships/image" Target="../media/image3.png"/><Relationship Id="rId4" Type="http://schemas.openxmlformats.org/officeDocument/2006/relationships/video" Target="../media/media2.mp4"/><Relationship Id="rId9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5.mp4"/><Relationship Id="rId7" Type="http://schemas.openxmlformats.org/officeDocument/2006/relationships/image" Target="../media/image2.jpg"/><Relationship Id="rId12" Type="http://schemas.openxmlformats.org/officeDocument/2006/relationships/image" Target="../media/image1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5.jpg"/><Relationship Id="rId4" Type="http://schemas.openxmlformats.org/officeDocument/2006/relationships/video" Target="../media/media5.mp4"/><Relationship Id="rId9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image" Target="../media/image25.png"/><Relationship Id="rId2" Type="http://schemas.openxmlformats.org/officeDocument/2006/relationships/video" Target="../media/media6.mp4"/><Relationship Id="rId16" Type="http://schemas.microsoft.com/office/2007/relationships/hdphoto" Target="../media/hdphoto5.wdp"/><Relationship Id="rId1" Type="http://schemas.microsoft.com/office/2007/relationships/media" Target="../media/media6.mp4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openxmlformats.org/officeDocument/2006/relationships/image" Target="../media/image2.jp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9.png"/><Relationship Id="rId1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jpg"/><Relationship Id="rId7" Type="http://schemas.microsoft.com/office/2007/relationships/hdphoto" Target="../media/hdphoto6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26D3863F-6272-6EA2-B501-FA59BEF9B51D}"/>
              </a:ext>
            </a:extLst>
          </p:cNvPr>
          <p:cNvSpPr/>
          <p:nvPr/>
        </p:nvSpPr>
        <p:spPr>
          <a:xfrm>
            <a:off x="-1" y="0"/>
            <a:ext cx="8398413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FCD55C-CE55-9523-E481-5EAE4CA2C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201" y="288732"/>
            <a:ext cx="4876800" cy="946594"/>
          </a:xfrm>
          <a:prstGeom prst="roundRect">
            <a:avLst/>
          </a:prstGeom>
          <a:solidFill>
            <a:srgbClr val="BDE2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ОСНОВНЫЕ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7C460-4DAE-7600-94A0-1BFAD1339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55063"/>
            <a:ext cx="6184949" cy="1348192"/>
          </a:xfrm>
          <a:noFill/>
        </p:spPr>
        <p:txBody>
          <a:bodyPr anchor="b">
            <a:normAutofit/>
          </a:bodyPr>
          <a:lstStyle/>
          <a:p>
            <a:pPr algn="l">
              <a:lnSpc>
                <a:spcPct val="110000"/>
              </a:lnSpc>
            </a:pPr>
            <a:b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b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Подготовила:</a:t>
            </a:r>
            <a:b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судья Всероссийской категории</a:t>
            </a:r>
            <a:b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1400" b="1" dirty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Завьялова Анастасия Владимировна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9FE4B32-DC50-E18F-5730-F95DA81EF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0787" y="288732"/>
            <a:ext cx="1184023" cy="1184023"/>
          </a:xfrm>
          <a:prstGeom prst="rect">
            <a:avLst/>
          </a:prstGeom>
        </p:spPr>
      </p:pic>
      <p:sp>
        <p:nvSpPr>
          <p:cNvPr id="24" name="Подзаголовок 2">
            <a:extLst>
              <a:ext uri="{FF2B5EF4-FFF2-40B4-BE49-F238E27FC236}">
                <a16:creationId xmlns:a16="http://schemas.microsoft.com/office/drawing/2014/main" id="{517AA144-537C-7528-D522-3E77EBA1A332}"/>
              </a:ext>
            </a:extLst>
          </p:cNvPr>
          <p:cNvSpPr txBox="1">
            <a:spLocks/>
          </p:cNvSpPr>
          <p:nvPr/>
        </p:nvSpPr>
        <p:spPr>
          <a:xfrm>
            <a:off x="2689200" y="1251315"/>
            <a:ext cx="4876800" cy="946594"/>
          </a:xfrm>
          <a:prstGeom prst="roundRect">
            <a:avLst/>
          </a:prstGeom>
          <a:solidFill>
            <a:srgbClr val="BDE2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АСПЕКТЫ </a:t>
            </a:r>
          </a:p>
        </p:txBody>
      </p:sp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11E9281D-8A2C-280B-06CD-1B68A179D603}"/>
              </a:ext>
            </a:extLst>
          </p:cNvPr>
          <p:cNvSpPr txBox="1">
            <a:spLocks/>
          </p:cNvSpPr>
          <p:nvPr/>
        </p:nvSpPr>
        <p:spPr>
          <a:xfrm>
            <a:off x="3859199" y="2213898"/>
            <a:ext cx="4876800" cy="946594"/>
          </a:xfrm>
          <a:prstGeom prst="roundRect">
            <a:avLst/>
          </a:prstGeom>
          <a:solidFill>
            <a:srgbClr val="BDE2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РАБОТЫ </a:t>
            </a:r>
          </a:p>
        </p:txBody>
      </p:sp>
      <p:sp>
        <p:nvSpPr>
          <p:cNvPr id="26" name="Подзаголовок 2">
            <a:extLst>
              <a:ext uri="{FF2B5EF4-FFF2-40B4-BE49-F238E27FC236}">
                <a16:creationId xmlns:a16="http://schemas.microsoft.com/office/drawing/2014/main" id="{86E960EB-046A-2C02-8E84-33C05A967F79}"/>
              </a:ext>
            </a:extLst>
          </p:cNvPr>
          <p:cNvSpPr txBox="1">
            <a:spLocks/>
          </p:cNvSpPr>
          <p:nvPr/>
        </p:nvSpPr>
        <p:spPr>
          <a:xfrm>
            <a:off x="5055112" y="3176482"/>
            <a:ext cx="4876800" cy="946594"/>
          </a:xfrm>
          <a:prstGeom prst="roundRect">
            <a:avLst/>
          </a:prstGeom>
          <a:solidFill>
            <a:srgbClr val="BDE2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1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СЕКУНДОМЕТРИСТА </a:t>
            </a:r>
          </a:p>
        </p:txBody>
      </p:sp>
    </p:spTree>
    <p:extLst>
      <p:ext uri="{BB962C8B-B14F-4D97-AF65-F5344CB8AC3E}">
        <p14:creationId xmlns:p14="http://schemas.microsoft.com/office/powerpoint/2010/main" val="3766511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C8422-020E-A9E8-BB84-5CC2F553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B2EB3374-4AB6-ECEE-834C-2DAABB8FCA4A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F1CAC4-3078-E8EA-B32F-78161BD05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7581" y="328410"/>
            <a:ext cx="4088648" cy="729556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algn="l"/>
            <a:r>
              <a:rPr lang="ru-RU" sz="18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ОСТАНОВКА ВРЕМЕНИ ПО СВИСТКУ</a:t>
            </a:r>
          </a:p>
          <a:p>
            <a:pPr algn="l"/>
            <a:r>
              <a:rPr lang="ru-RU" sz="2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секундометриста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8ECCD322-1113-1BFD-7833-8E94983E2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71" y="106372"/>
            <a:ext cx="864000" cy="8640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6288272-0CC0-1EC7-C816-9159CA885021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856E94-0829-D96D-EBE0-4C4D64D55E0B}"/>
              </a:ext>
            </a:extLst>
          </p:cNvPr>
          <p:cNvSpPr txBox="1"/>
          <p:nvPr/>
        </p:nvSpPr>
        <p:spPr>
          <a:xfrm>
            <a:off x="7283669" y="-1166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1D07DBAE-E8EC-991F-C43A-E19CBE473237}"/>
              </a:ext>
            </a:extLst>
          </p:cNvPr>
          <p:cNvSpPr/>
          <p:nvPr/>
        </p:nvSpPr>
        <p:spPr>
          <a:xfrm>
            <a:off x="393456" y="2460349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типичными случаями прерывания игры по свистку секундометриста запрос на командный тайм-аут и нарушение правила замены</a:t>
            </a:r>
            <a:endParaRPr lang="ru-RU" sz="1400" dirty="0">
              <a:solidFill>
                <a:srgbClr val="1934A9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22632A-0B67-BFD1-096F-FB2A2037C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103" y="693188"/>
            <a:ext cx="774441" cy="774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57FBA239-1CC2-EC26-CC5F-1F60E37A0026}"/>
              </a:ext>
            </a:extLst>
          </p:cNvPr>
          <p:cNvSpPr/>
          <p:nvPr/>
        </p:nvSpPr>
        <p:spPr>
          <a:xfrm>
            <a:off x="393456" y="5292575"/>
            <a:ext cx="6023244" cy="1146325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Секундометрист не объявляет наказание игроку или официальному лицу команды. </a:t>
            </a:r>
          </a:p>
          <a:p>
            <a:pPr lvl="0" algn="l"/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он информирует судей о нарушениях, которые имели место, и которые судьи не зафиксировали. 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3B30ECB-A87D-233E-FBB1-8A3CFDD4978C}"/>
              </a:ext>
            </a:extLst>
          </p:cNvPr>
          <p:cNvSpPr/>
          <p:nvPr/>
        </p:nvSpPr>
        <p:spPr>
          <a:xfrm>
            <a:off x="393456" y="3678270"/>
            <a:ext cx="6023244" cy="1260383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rtl="0"/>
            <a:r>
              <a:rPr lang="ru-RU" sz="1400" b="1" dirty="0">
                <a:solidFill>
                  <a:srgbClr val="1934A9"/>
                </a:solidFill>
                <a:cs typeface="Arial Narrow" panose="020B0604020202020204" pitchFamily="34" charset="0"/>
              </a:rPr>
              <a:t>В случаи</a:t>
            </a:r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неспортивного поведение в зоне запасных</a:t>
            </a:r>
          </a:p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Секундометрист </a:t>
            </a:r>
            <a:r>
              <a:rPr lang="ru-RU" sz="1400" b="1" i="0" baseline="0" dirty="0">
                <a:solidFill>
                  <a:srgbClr val="FF0000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НЕ</a:t>
            </a:r>
            <a:r>
              <a:rPr lang="ru-RU" sz="1400" b="1" i="0" dirty="0">
                <a:solidFill>
                  <a:srgbClr val="FF0000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ОСТАНАВЛИВАЕТ ИГРОВОЕ ВРЕМЯ</a:t>
            </a:r>
            <a:r>
              <a:rPr lang="ru-RU" sz="1400" b="1" i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!</a:t>
            </a:r>
          </a:p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</a:t>
            </a:r>
          </a:p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ОН может проинформировать судей о нарушении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при следующей остановке</a:t>
            </a:r>
            <a:endParaRPr lang="ru-RU" sz="1400" b="1" i="0" baseline="0" dirty="0">
              <a:solidFill>
                <a:srgbClr val="FF0000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FEBA68A3-4310-D9E4-4B72-491F5AFEA0FC}"/>
              </a:ext>
            </a:extLst>
          </p:cNvPr>
          <p:cNvSpPr/>
          <p:nvPr/>
        </p:nvSpPr>
        <p:spPr>
          <a:xfrm>
            <a:off x="393456" y="124242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По свистку секундометриста</a:t>
            </a:r>
            <a:r>
              <a:rPr lang="ru-RU" sz="1400" b="1" i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</a:t>
            </a:r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игра должна быть остановлена !</a:t>
            </a:r>
          </a:p>
          <a:p>
            <a:pPr lvl="0"/>
            <a:r>
              <a:rPr lang="ru-RU" sz="1400" b="1" dirty="0">
                <a:solidFill>
                  <a:srgbClr val="1934A9"/>
                </a:solidFill>
              </a:rPr>
              <a:t>секундометрист обязан остановить часы немедленно сразу же по свистку без ожидания подтверждения от судей.</a:t>
            </a:r>
            <a:endParaRPr lang="ru-RU" sz="1400" b="1" i="0" baseline="0" dirty="0">
              <a:solidFill>
                <a:srgbClr val="1934A9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8A8B3537-A035-608E-7A6E-1962F344510F}"/>
              </a:ext>
            </a:extLst>
          </p:cNvPr>
          <p:cNvSpPr/>
          <p:nvPr/>
        </p:nvSpPr>
        <p:spPr>
          <a:xfrm>
            <a:off x="7468400" y="1855282"/>
            <a:ext cx="4323580" cy="198843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 Narrow" panose="020B0604020202020204" pitchFamily="34" charset="0"/>
              </a:rPr>
              <a:t>В случае н</a:t>
            </a:r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арушения Правил замены </a:t>
            </a:r>
          </a:p>
          <a:p>
            <a:pPr lvl="0" algn="l"/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или запрещенного выход игрока</a:t>
            </a:r>
            <a:b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</a:br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Секундометрист вынуждены </a:t>
            </a:r>
            <a:r>
              <a:rPr lang="ru-RU" b="1" i="0" dirty="0">
                <a:solidFill>
                  <a:srgbClr val="FF0000"/>
                </a:solidFill>
                <a:cs typeface="Arial Narrow" panose="020B0604020202020204" pitchFamily="34" charset="0"/>
              </a:rPr>
              <a:t>немедленно прервать игру </a:t>
            </a:r>
            <a:r>
              <a:rPr lang="ru-RU" sz="1400" b="1" i="0" dirty="0">
                <a:solidFill>
                  <a:srgbClr val="FF0000"/>
                </a:solidFill>
                <a:cs typeface="Arial Narrow" panose="020B0604020202020204" pitchFamily="34" charset="0"/>
              </a:rPr>
              <a:t>без учета Правила «преимущества»</a:t>
            </a:r>
            <a:endParaRPr lang="ru-RU" sz="1400" b="1" i="0" dirty="0">
              <a:solidFill>
                <a:srgbClr val="FF0000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86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2" grpId="0" build="p" animBg="1"/>
      <p:bldP spid="4" grpId="0" build="p" animBg="1"/>
      <p:bldP spid="1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6A9DD-C5BD-55C7-0009-4B4F0F9E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77BC3453-D246-6E08-2A5A-22C00E194095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EEF85F-1557-54ED-27F2-2288E9DEB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8865" y="273515"/>
            <a:ext cx="6980542" cy="729556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l"/>
            <a:r>
              <a:rPr lang="ru-RU" sz="1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atchTV" panose="02000000000000000000" pitchFamily="2" charset="0"/>
              </a:rPr>
              <a:t>Регламент зоны Запасных</a:t>
            </a:r>
            <a:br>
              <a:rPr lang="ru-RU" sz="1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atchTV" panose="02000000000000000000" pitchFamily="2" charset="0"/>
              </a:rPr>
            </a:br>
            <a:r>
              <a:rPr lang="ru-RU" sz="1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atchTV" panose="02000000000000000000" pitchFamily="2" charset="0"/>
              </a:rPr>
              <a:t>в части касающейся работы секретаря/секундометриста</a:t>
            </a:r>
            <a:endParaRPr lang="ru-RU" sz="18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MatchTV" panose="02000000000000000000" pitchFamily="2" charset="0"/>
              <a:cs typeface="Arial Black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E05B6618-368A-E901-FCDC-27503C85F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582" y="468526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9A824B7-B649-96FB-6DFC-6D145BA1F070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255F6943-BD81-8782-C7CB-6CB9DF47DB4B}"/>
              </a:ext>
            </a:extLst>
          </p:cNvPr>
          <p:cNvSpPr/>
          <p:nvPr/>
        </p:nvSpPr>
        <p:spPr>
          <a:xfrm>
            <a:off x="2068865" y="4273726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В особых случаях официальный представитель команды также может покидать тренерскую зону, например, чтобы вступить в контакт для консультации с делегатом</a:t>
            </a:r>
            <a:endParaRPr lang="ru-RU" sz="1400" b="1" i="0" dirty="0">
              <a:solidFill>
                <a:srgbClr val="1934A9"/>
              </a:solidFill>
              <a:cs typeface="Arial Narrow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0BBD13D-03C6-CDF9-4F8F-5C0FFE7EEBFE}"/>
              </a:ext>
            </a:extLst>
          </p:cNvPr>
          <p:cNvSpPr/>
          <p:nvPr/>
        </p:nvSpPr>
        <p:spPr>
          <a:xfrm>
            <a:off x="2068865" y="3227836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Официальному лицу команды не разрешается покидать тренерскую зону </a:t>
            </a:r>
            <a:b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</a:br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с зеленой карточкой и стоять около судейского стола для выбора удобного момента для запроса командного тайм-аута. </a:t>
            </a:r>
            <a:endParaRPr lang="ru-RU" sz="1400" b="1" i="0" dirty="0">
              <a:solidFill>
                <a:srgbClr val="1934A9"/>
              </a:solidFill>
              <a:cs typeface="Arial Narrow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8312B1-E687-ACD3-AE99-2B15DCB3EB51}"/>
              </a:ext>
            </a:extLst>
          </p:cNvPr>
          <p:cNvSpPr txBox="1"/>
          <p:nvPr/>
        </p:nvSpPr>
        <p:spPr>
          <a:xfrm>
            <a:off x="7283669" y="-1166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ADC8757E-043D-3350-AC73-5E9B15037B78}"/>
              </a:ext>
            </a:extLst>
          </p:cNvPr>
          <p:cNvSpPr/>
          <p:nvPr/>
        </p:nvSpPr>
        <p:spPr>
          <a:xfrm>
            <a:off x="2068865" y="2181946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Одному из официальных лиц команды разрешается покидать тренерскую зону, для того чтобы положить зеленую карточку на судейский стол, </a:t>
            </a:r>
          </a:p>
          <a:p>
            <a:pPr lvl="0" rtl="0"/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т.е. чтобы запросить командный тайм-аут. 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074B076C-296A-4DBA-D7E8-C4F04955DD0B}"/>
              </a:ext>
            </a:extLst>
          </p:cNvPr>
          <p:cNvSpPr/>
          <p:nvPr/>
        </p:nvSpPr>
        <p:spPr>
          <a:xfrm>
            <a:off x="2068865" y="1136056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Секундометрист и секретарь должны помогать судьям/делегату в процессе контроля зоны запасных до игры и во время игры.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CDE8A7-E910-0408-90A9-1186A7750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5471" y="5262911"/>
            <a:ext cx="4040529" cy="1363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0024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 animBg="1"/>
      <p:bldP spid="11" grpId="0" build="p" animBg="1"/>
      <p:bldP spid="7" grpId="0" build="p" animBg="1"/>
      <p:bldP spid="2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B8EAB-ED6F-63B3-7F20-643B01056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8E282A-6F09-74EF-0FC6-29B2FC705BB7}"/>
              </a:ext>
            </a:extLst>
          </p:cNvPr>
          <p:cNvSpPr/>
          <p:nvPr/>
        </p:nvSpPr>
        <p:spPr>
          <a:xfrm>
            <a:off x="6222605" y="0"/>
            <a:ext cx="6073104" cy="7948246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AD2612-159F-84D7-742F-74836F581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8277" y="376645"/>
            <a:ext cx="3516434" cy="1497433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r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СОСТАВ КОМАНДЫ.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7C974D80-389C-438B-F74E-C91CA2FBD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8772" y="4830005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ACFC9C0-0335-6E42-D706-815D741420A7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2C93BF8-EAFD-1578-82AA-2B17A0212E48}"/>
              </a:ext>
            </a:extLst>
          </p:cNvPr>
          <p:cNvSpPr/>
          <p:nvPr/>
        </p:nvSpPr>
        <p:spPr>
          <a:xfrm>
            <a:off x="281098" y="243240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x-none" sz="1400" b="1" i="0">
                <a:solidFill>
                  <a:srgbClr val="1934A9"/>
                </a:solidFill>
                <a:cs typeface="Arial Narrow" panose="020B0604020202020204" pitchFamily="34" charset="0"/>
              </a:rPr>
              <a:t>Не более 7 игроков одновременно могут находиться на игровой площадке. Остальные игроки являются запасными.</a:t>
            </a:r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 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B5D4AAA1-0281-9827-5ACD-EEA05539DA61}"/>
              </a:ext>
            </a:extLst>
          </p:cNvPr>
          <p:cNvSpPr/>
          <p:nvPr/>
        </p:nvSpPr>
        <p:spPr>
          <a:xfrm>
            <a:off x="281098" y="2064918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В 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 играх чемпионата, Кубка России, первенства России количество игроков, участвующих в игре, не должно быть больше 16.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2C28BBE4-2FA9-B329-8C8D-216E6D23113C}"/>
              </a:ext>
            </a:extLst>
          </p:cNvPr>
          <p:cNvSpPr/>
          <p:nvPr/>
        </p:nvSpPr>
        <p:spPr>
          <a:xfrm>
            <a:off x="281098" y="2975757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На протяжении всей игры в команде может быть не более 5 официальных лиц. Эти официальные лица не могут быть заменены на протяжении всей игры.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9180911A-167A-C162-8B04-777956FC57B9}"/>
              </a:ext>
            </a:extLst>
          </p:cNvPr>
          <p:cNvSpPr/>
          <p:nvPr/>
        </p:nvSpPr>
        <p:spPr>
          <a:xfrm>
            <a:off x="281098" y="4797435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Игрок или официальное лицо команды имеет право принимать участие в игре, если он присутствует перед началом матча и его фамилия внесена в протокол матча.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58FE6E5A-69EE-52E6-6948-33681C6AE4D2}"/>
              </a:ext>
            </a:extLst>
          </p:cNvPr>
          <p:cNvSpPr/>
          <p:nvPr/>
        </p:nvSpPr>
        <p:spPr>
          <a:xfrm>
            <a:off x="281098" y="5708275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Игроки и официальные лица команды, которые прибыли после начала матча, должны получить разрешение на участие у секретаря или секундометриста и их фамилии должны быть внесены в протокол.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32853F6-3C84-91D3-AA2E-9E5B1FF09C3A}"/>
              </a:ext>
            </a:extLst>
          </p:cNvPr>
          <p:cNvSpPr/>
          <p:nvPr/>
        </p:nvSpPr>
        <p:spPr>
          <a:xfrm>
            <a:off x="281098" y="1154079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В начале игры команда должна иметь миниму</a:t>
            </a: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м 5 игроков на игровой площадке.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5E1543B5-2F75-B4F2-F43F-E1284098AE8D}"/>
              </a:ext>
            </a:extLst>
          </p:cNvPr>
          <p:cNvSpPr/>
          <p:nvPr/>
        </p:nvSpPr>
        <p:spPr>
          <a:xfrm>
            <a:off x="281098" y="3886596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Официальный представитель команды (в протоколе под буквой А) несет ответственность, чтобы во время игры на скамейке запасных не было никого кроме записанных в протоколе матча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F54E4C-E17C-7B63-42BC-0AE82699A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171" y="2246672"/>
            <a:ext cx="4429860" cy="236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8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 animBg="1"/>
      <p:bldP spid="24" grpId="0" build="p" animBg="1"/>
      <p:bldP spid="26" grpId="0" build="p" animBg="1"/>
      <p:bldP spid="28" grpId="0" build="p" animBg="1"/>
      <p:bldP spid="30" grpId="0" build="p" animBg="1"/>
      <p:bldP spid="4" grpId="0" build="p" animBg="1"/>
      <p:bldP spid="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9A68F6-D811-80CA-D8AB-379E2F5A7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B8CB47-9419-613C-5CE6-C90754D80A1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7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3E366A-8A88-A981-CF0D-45A97AA12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106372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algn="r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ЗАМЕНА ИГРОКОВ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0342DD09-B2E6-38E4-DADE-E9A6EC10B1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737" y="5724241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1C11749-82A5-8B58-BC9C-53F73F5B0827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BCBF09BD-BC05-6329-7474-74C04B84935C}"/>
              </a:ext>
            </a:extLst>
          </p:cNvPr>
          <p:cNvSpPr/>
          <p:nvPr/>
        </p:nvSpPr>
        <p:spPr>
          <a:xfrm>
            <a:off x="459389" y="394425"/>
            <a:ext cx="5466616" cy="870453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Запасные игроки в любое время могут многократно выходить на игровую площадку без разрешения секундометриста/секретаря, как только заменяемые игроки покинут игровую площадку 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DF1C8E58-8687-615A-D862-4B85FE45F350}"/>
              </a:ext>
            </a:extLst>
          </p:cNvPr>
          <p:cNvSpPr/>
          <p:nvPr/>
        </p:nvSpPr>
        <p:spPr>
          <a:xfrm>
            <a:off x="6585684" y="3997028"/>
            <a:ext cx="5466616" cy="2495896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  <a:t>Наличие понятия «линия замены» дисциплинирует процесс замены.</a:t>
            </a:r>
            <a:b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</a:b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  <a:t>не следует наказывать в ситуациях игрок заступает за боковую линию не получая при этом никакого преимущества  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  <a:t>Например: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</a:rPr>
              <a:t>	</a:t>
            </a: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  <a:t>чтобы взять воду или полотенце со скамейки запасных за пределами линии замены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</a:rPr>
              <a:t>	когда удаленный игрок выходит с игровой площадки, пересекая боковую линию напротив своей скамейки запасных, но за пределами линии замены </a:t>
            </a:r>
            <a:endParaRPr lang="ru-RU" sz="1100" b="1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3312737-7233-FB6D-4CB1-6BF300D4B556}"/>
              </a:ext>
            </a:extLst>
          </p:cNvPr>
          <p:cNvSpPr/>
          <p:nvPr/>
        </p:nvSpPr>
        <p:spPr>
          <a:xfrm>
            <a:off x="469284" y="1464984"/>
            <a:ext cx="5466616" cy="96394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Игроки должны всегда выходить на игровую площадку и покидать ее только через линию замены своей команды. </a:t>
            </a:r>
            <a:b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</a:b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Эти требования также относятся и к замене вратарей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F3ACE93-BD50-0FC4-D347-D574F7A225D6}"/>
              </a:ext>
            </a:extLst>
          </p:cNvPr>
          <p:cNvSpPr/>
          <p:nvPr/>
        </p:nvSpPr>
        <p:spPr>
          <a:xfrm>
            <a:off x="459389" y="2618395"/>
            <a:ext cx="5466616" cy="536828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Правила замены действую также и при тайм-ауте </a:t>
            </a:r>
            <a:b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(за исключением командного тайм-аута)</a:t>
            </a:r>
            <a:endParaRPr lang="ru-RU" sz="1400" b="1" i="0" kern="1200" baseline="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772CE648-D5C0-3E1A-F86D-EBB07304FE7B}"/>
              </a:ext>
            </a:extLst>
          </p:cNvPr>
          <p:cNvSpPr/>
          <p:nvPr/>
        </p:nvSpPr>
        <p:spPr>
          <a:xfrm>
            <a:off x="459389" y="3276936"/>
            <a:ext cx="5466616" cy="536828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Только ОДИН игрок в каждой команде может выполнять функцию вратаря на игровой площадке.</a:t>
            </a:r>
            <a:endParaRPr lang="ru-RU" sz="1400" b="1" i="0" kern="1200" baseline="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pic>
        <p:nvPicPr>
          <p:cNvPr id="2" name="разрешенный выход вне линии замены_F5073C24-26BE-4AF1-AD26-E4796E8AFF6D.mp4">
            <a:hlinkClick r:id="" action="ppaction://media"/>
            <a:extLst>
              <a:ext uri="{FF2B5EF4-FFF2-40B4-BE49-F238E27FC236}">
                <a16:creationId xmlns:a16="http://schemas.microsoft.com/office/drawing/2014/main" id="{14B5BC14-4DDA-09A3-15C8-FD911163ED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36800" y="5090583"/>
            <a:ext cx="2628900" cy="1478756"/>
          </a:xfrm>
          <a:prstGeom prst="rect">
            <a:avLst/>
          </a:prstGeom>
        </p:spPr>
      </p:pic>
      <p:pic>
        <p:nvPicPr>
          <p:cNvPr id="7" name="Зона замены_8E56E386-30C1-4233-BB3E-453135FC1293.mp4">
            <a:hlinkClick r:id="" action="ppaction://media"/>
            <a:extLst>
              <a:ext uri="{FF2B5EF4-FFF2-40B4-BE49-F238E27FC236}">
                <a16:creationId xmlns:a16="http://schemas.microsoft.com/office/drawing/2014/main" id="{85B68E94-0DF8-E7D9-6239-D37A8CE50FB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50753" y="951744"/>
            <a:ext cx="959566" cy="1373534"/>
          </a:xfrm>
          <a:prstGeom prst="rect">
            <a:avLst/>
          </a:prstGeom>
        </p:spPr>
      </p:pic>
      <p:sp>
        <p:nvSpPr>
          <p:cNvPr id="10" name="Стрелка вправо 9">
            <a:extLst>
              <a:ext uri="{FF2B5EF4-FFF2-40B4-BE49-F238E27FC236}">
                <a16:creationId xmlns:a16="http://schemas.microsoft.com/office/drawing/2014/main" id="{3B11FA8C-0A6A-5933-D975-719E1B26F49B}"/>
              </a:ext>
            </a:extLst>
          </p:cNvPr>
          <p:cNvSpPr/>
          <p:nvPr/>
        </p:nvSpPr>
        <p:spPr>
          <a:xfrm flipH="1">
            <a:off x="5130800" y="5875679"/>
            <a:ext cx="1117600" cy="2203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7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9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10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2" grpId="0" build="p" animBg="1"/>
      <p:bldP spid="26" grpId="0" build="p" animBg="1"/>
      <p:bldP spid="4" grpId="0" build="p" animBg="1"/>
      <p:bldP spid="8" grpId="0" build="p" animBg="1"/>
      <p:bldP spid="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720026-C1E9-D524-849D-019F9A4E7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F3482A-B13F-D561-BCC9-2E13A576E346}"/>
              </a:ext>
            </a:extLst>
          </p:cNvPr>
          <p:cNvSpPr/>
          <p:nvPr/>
        </p:nvSpPr>
        <p:spPr>
          <a:xfrm>
            <a:off x="6222605" y="0"/>
            <a:ext cx="5969395" cy="6858000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47C3D2-6040-10D6-BD13-AC33AF025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071" y="603972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algn="l"/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НЕПР</a:t>
            </a:r>
            <a:r>
              <a:rPr lang="en-US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A</a:t>
            </a:r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ВИЛЬНАЯ ЗАМЕНА.</a:t>
            </a:r>
            <a:b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</a:br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ДОПОЛНИТЕЛЬНЫЙ ИГРОК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94D10FA1-1CE6-6112-94E5-AFF9B45FD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2686" y="232171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56DB5DF-69D8-3970-2543-47DDEC9C567B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84AACC-13B2-2296-6AE9-F574464EF4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38" r="10553"/>
          <a:stretch>
            <a:fillRect/>
          </a:stretch>
        </p:blipFill>
        <p:spPr>
          <a:xfrm>
            <a:off x="6227489" y="3677526"/>
            <a:ext cx="4855197" cy="2875245"/>
          </a:xfrm>
          <a:prstGeom prst="rect">
            <a:avLst/>
          </a:prstGeom>
        </p:spPr>
      </p:pic>
      <p:sp>
        <p:nvSpPr>
          <p:cNvPr id="9" name="Стрелка вправо 8">
            <a:extLst>
              <a:ext uri="{FF2B5EF4-FFF2-40B4-BE49-F238E27FC236}">
                <a16:creationId xmlns:a16="http://schemas.microsoft.com/office/drawing/2014/main" id="{78961D17-1990-2B28-0744-D63B04BCA05F}"/>
              </a:ext>
            </a:extLst>
          </p:cNvPr>
          <p:cNvSpPr/>
          <p:nvPr/>
        </p:nvSpPr>
        <p:spPr>
          <a:xfrm>
            <a:off x="1585655" y="5957153"/>
            <a:ext cx="4383741" cy="4706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Выход дополнительного игрока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2192456-0BB3-1109-4452-8834B60165E7}"/>
              </a:ext>
            </a:extLst>
          </p:cNvPr>
          <p:cNvSpPr/>
          <p:nvPr/>
        </p:nvSpPr>
        <p:spPr>
          <a:xfrm>
            <a:off x="118514" y="1550566"/>
            <a:ext cx="903818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Неправильная замена фиксируется в том случае, если уходящий и выходящий игроки одновременно находятся на площадке. </a:t>
            </a:r>
            <a:endParaRPr lang="ru-RU" sz="1400" b="1" i="0" dirty="0">
              <a:solidFill>
                <a:srgbClr val="1934A9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789F763-036E-A2B3-F6D1-1E9F482BC04B}"/>
              </a:ext>
            </a:extLst>
          </p:cNvPr>
          <p:cNvSpPr/>
          <p:nvPr/>
        </p:nvSpPr>
        <p:spPr>
          <a:xfrm>
            <a:off x="118514" y="2623486"/>
            <a:ext cx="9038185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Выход лишнего игрока фиксируется, когда </a:t>
            </a:r>
            <a:r>
              <a:rPr lang="ru-RU" sz="1400" b="1" dirty="0">
                <a:solidFill>
                  <a:srgbClr val="FF0000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игрок стоит обеими ногами на площадке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, а ни один из его партнёров по команде не покидает площадку.</a:t>
            </a:r>
            <a:endParaRPr lang="ru-RU" sz="1400" b="1" i="0" dirty="0">
              <a:solidFill>
                <a:srgbClr val="1934A9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A20F3B7C-64BE-E21B-0498-7EFC01D405C2}"/>
              </a:ext>
            </a:extLst>
          </p:cNvPr>
          <p:cNvSpPr/>
          <p:nvPr/>
        </p:nvSpPr>
        <p:spPr>
          <a:xfrm>
            <a:off x="118514" y="3696406"/>
            <a:ext cx="6073105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dirty="0">
                <a:solidFill>
                  <a:srgbClr val="1934A9"/>
                </a:solidFill>
              </a:rPr>
              <a:t>Нарушение линий замены происходит, когда игрок, уходящий или выходящий на площадку, ставит обе ноги не на ту сторону линии замены или центральной линии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C2F20774-473C-A6F2-0C5D-3E421F269764}"/>
              </a:ext>
            </a:extLst>
          </p:cNvPr>
          <p:cNvSpPr/>
          <p:nvPr/>
        </p:nvSpPr>
        <p:spPr>
          <a:xfrm>
            <a:off x="118514" y="4769326"/>
            <a:ext cx="607310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Только игроки, которые находились на игровой площадке в момент остановки игры, могут быть «виновными игроками»</a:t>
            </a:r>
          </a:p>
        </p:txBody>
      </p:sp>
    </p:spTree>
    <p:extLst>
      <p:ext uri="{BB962C8B-B14F-4D97-AF65-F5344CB8AC3E}">
        <p14:creationId xmlns:p14="http://schemas.microsoft.com/office/powerpoint/2010/main" val="140624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3" grpId="0" build="p" animBg="1"/>
      <p:bldP spid="14" grpId="0" build="p" animBg="1"/>
      <p:bldP spid="1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1B7D2-F2F0-2A13-225A-2D42C0C1B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2D8508-E74C-7F2C-0762-E6EE48F7A842}"/>
              </a:ext>
            </a:extLst>
          </p:cNvPr>
          <p:cNvSpPr/>
          <p:nvPr/>
        </p:nvSpPr>
        <p:spPr>
          <a:xfrm>
            <a:off x="6222605" y="0"/>
            <a:ext cx="6073104" cy="7948246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1135E3-4C79-6D20-1976-6118951CD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528" y="295834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algn="l"/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НЕПР</a:t>
            </a:r>
            <a:r>
              <a:rPr lang="en-US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A</a:t>
            </a:r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ВИЛЬНАЯ ЗАМЕНА.</a:t>
            </a:r>
            <a:b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</a:br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ДОПОЛНИТЕЛЬНЫЙ ИГРОК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F9EC34B5-9A44-CBED-E5DC-BBBD4AB26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607" y="346582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1902E0-A8E7-7CA3-942B-30980EB98A5F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607EEC9-AFC5-A010-DE99-C543253D9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39240"/>
              </p:ext>
            </p:extLst>
          </p:nvPr>
        </p:nvGraphicFramePr>
        <p:xfrm>
          <a:off x="595528" y="1293176"/>
          <a:ext cx="11393272" cy="533400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4776572">
                  <a:extLst>
                    <a:ext uri="{9D8B030D-6E8A-4147-A177-3AD203B41FA5}">
                      <a16:colId xmlns:a16="http://schemas.microsoft.com/office/drawing/2014/main" val="1735505340"/>
                    </a:ext>
                  </a:extLst>
                </a:gridCol>
                <a:gridCol w="1775004">
                  <a:extLst>
                    <a:ext uri="{9D8B030D-6E8A-4147-A177-3AD203B41FA5}">
                      <a16:colId xmlns:a16="http://schemas.microsoft.com/office/drawing/2014/main" val="903792785"/>
                    </a:ext>
                  </a:extLst>
                </a:gridCol>
                <a:gridCol w="4841696">
                  <a:extLst>
                    <a:ext uri="{9D8B030D-6E8A-4147-A177-3AD203B41FA5}">
                      <a16:colId xmlns:a16="http://schemas.microsoft.com/office/drawing/2014/main" val="1495023006"/>
                    </a:ext>
                  </a:extLst>
                </a:gridCol>
              </a:tblGrid>
              <a:tr h="34936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1934A9"/>
                          </a:solidFill>
                        </a:rPr>
                        <a:t>Ситуация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1934A9"/>
                          </a:solidFill>
                        </a:rPr>
                        <a:t>Наказание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1934A9"/>
                          </a:solidFill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641604"/>
                  </a:ext>
                </a:extLst>
              </a:tr>
              <a:tr h="11063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Игрок, совершивший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неправильную замену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 минуты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одного игрока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одной команды нарушают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замены в одной ситуации, то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только первый игрок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допустивший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нарушение, должен быть наказан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676868"/>
                  </a:ext>
                </a:extLst>
              </a:tr>
              <a:tr h="494935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дополнительный игрок </a:t>
                      </a: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вышел на игровую площадку без замены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 минуты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вышедший на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площадку дополнительный игрок должен покинуть игровую площадку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944670"/>
                  </a:ext>
                </a:extLst>
              </a:tr>
              <a:tr h="49493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игрок вмешивается в игровую </a:t>
                      </a: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ситуацию из зоны запасных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 минуты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806039"/>
                  </a:ext>
                </a:extLst>
              </a:tr>
              <a:tr h="110632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удаленный игрок </a:t>
                      </a: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вышел на игровую площадку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окончания времени </a:t>
                      </a:r>
                    </a:p>
                    <a:p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(Двух) минутного удаления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 минуты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этом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кроме удаленного игрока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команда сокращается еще на одного игрока в течение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времени, которое оставалось у удаленного игрока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выхода на игровую площадку после первого удаления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665143"/>
                  </a:ext>
                </a:extLst>
              </a:tr>
              <a:tr h="154303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вмешательство в игру со стороны официального лица команды или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выходом на площадку, или из зоны запасных</a:t>
                      </a: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или игрока, </a:t>
                      </a:r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сорвавшего явную возможность </a:t>
                      </a:r>
                      <a:r>
                        <a:rPr lang="ru-RU" sz="1400" b="1" kern="1200" dirty="0">
                          <a:solidFill>
                            <a:srgbClr val="1934A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взятия ворот, выйдя на игровую площадку, не имея на это право или из зоны запасных</a:t>
                      </a:r>
                      <a:endParaRPr lang="ru-RU" sz="1100" b="1" kern="1200" dirty="0">
                        <a:solidFill>
                          <a:srgbClr val="1934A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b="1" kern="1200" dirty="0">
                        <a:solidFill>
                          <a:srgbClr val="1934A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Дисквалификация </a:t>
                      </a:r>
                    </a:p>
                    <a:p>
                      <a:r>
                        <a:rPr lang="ru-RU" sz="1200" b="1" dirty="0"/>
                        <a:t>и рапорт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сокращается число игроков или официальных лиц команды 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Команде разрешается снова увеличить число игроков на игровой площадке по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истечению времени удаления.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940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028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95326-9C73-9DA7-EC8F-594B44A33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7955DF-CA43-B244-D911-F84B5B4C4CF9}"/>
              </a:ext>
            </a:extLst>
          </p:cNvPr>
          <p:cNvSpPr/>
          <p:nvPr/>
        </p:nvSpPr>
        <p:spPr>
          <a:xfrm>
            <a:off x="6222605" y="0"/>
            <a:ext cx="6073104" cy="7948246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05EBF9-BA55-8583-141A-E07C34217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071" y="603972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ВЗЯТИЕ ВОРОТ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03CC09E2-4E03-79AB-7E2F-B8CD1671F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5225" y="5906530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8B175EF-9FFD-7A21-A2F6-0DD2AF6F759E}"/>
              </a:ext>
            </a:extLst>
          </p:cNvPr>
          <p:cNvSpPr/>
          <p:nvPr/>
        </p:nvSpPr>
        <p:spPr>
          <a:xfrm>
            <a:off x="-1613701" y="1049037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299D2D34-9E9F-1EEB-B3F2-418D2D6D0541}"/>
              </a:ext>
            </a:extLst>
          </p:cNvPr>
          <p:cNvSpPr/>
          <p:nvPr/>
        </p:nvSpPr>
        <p:spPr>
          <a:xfrm>
            <a:off x="544649" y="2308088"/>
            <a:ext cx="6073104" cy="7402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Если судья уже дал свисток на начальный бросок после гола, отменить этот гол уже нельзя. *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3053C8B4-BD97-1BD6-F807-9ECBDB37EDD3}"/>
              </a:ext>
            </a:extLst>
          </p:cNvPr>
          <p:cNvSpPr/>
          <p:nvPr/>
        </p:nvSpPr>
        <p:spPr>
          <a:xfrm>
            <a:off x="544649" y="4497272"/>
            <a:ext cx="6073104" cy="1014664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x-none" sz="1400" b="1" baseline="0">
                <a:solidFill>
                  <a:srgbClr val="1934A9"/>
                </a:solidFill>
                <a:cs typeface="Arial" panose="020B0604020202020204" pitchFamily="34" charset="0"/>
              </a:rPr>
              <a:t>Судьи должны четко показать что они засчитали гол, если сигнал на окончание тайма прозвучал сразу же после взятия ворот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A79C404C-DA3A-240A-B3D3-4181DFB16FB3}"/>
              </a:ext>
            </a:extLst>
          </p:cNvPr>
          <p:cNvSpPr/>
          <p:nvPr/>
        </p:nvSpPr>
        <p:spPr>
          <a:xfrm>
            <a:off x="544649" y="5611892"/>
            <a:ext cx="6073104" cy="94253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ru-RU" sz="1400" b="1" baseline="0" dirty="0">
                <a:solidFill>
                  <a:srgbClr val="1934A9"/>
                </a:solidFill>
                <a:cs typeface="Arial" panose="020B0604020202020204" pitchFamily="34" charset="0"/>
              </a:rPr>
              <a:t>Как только судьи зафиксировали взятие ворот, </a:t>
            </a:r>
            <a:br>
              <a:rPr lang="ru-RU" sz="1400" b="1" baseline="0" dirty="0">
                <a:solidFill>
                  <a:srgbClr val="1934A9"/>
                </a:solidFill>
                <a:cs typeface="Arial" panose="020B0604020202020204" pitchFamily="34" charset="0"/>
              </a:rPr>
            </a:br>
            <a:r>
              <a:rPr lang="ru-RU" sz="1600" b="1" baseline="0" dirty="0">
                <a:solidFill>
                  <a:srgbClr val="FF0000"/>
                </a:solidFill>
                <a:cs typeface="Arial" panose="020B0604020202020204" pitchFamily="34" charset="0"/>
              </a:rPr>
              <a:t>сразу же </a:t>
            </a:r>
            <a:r>
              <a:rPr lang="ru-RU" sz="1400" b="1" baseline="0" dirty="0">
                <a:solidFill>
                  <a:srgbClr val="1934A9"/>
                </a:solidFill>
                <a:cs typeface="Arial" panose="020B0604020202020204" pitchFamily="34" charset="0"/>
              </a:rPr>
              <a:t>необходимо изменить счет на табло. 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029358-D252-5DD7-2C07-EF26CE0C12EC}"/>
              </a:ext>
            </a:extLst>
          </p:cNvPr>
          <p:cNvSpPr/>
          <p:nvPr/>
        </p:nvSpPr>
        <p:spPr>
          <a:xfrm>
            <a:off x="544649" y="1344133"/>
            <a:ext cx="607310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baseline="0" dirty="0">
                <a:solidFill>
                  <a:srgbClr val="1934A9"/>
                </a:solidFill>
                <a:cs typeface="Arial" panose="020B0604020202020204" pitchFamily="34" charset="0"/>
              </a:rPr>
              <a:t>Судья на линии ворот фиксирует взятие ворот двумя короткими свистками и жестом 12. 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08AA54-E1A2-A00D-E79B-B13D486BAA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-5218" b="-8320"/>
          <a:stretch/>
        </p:blipFill>
        <p:spPr>
          <a:xfrm>
            <a:off x="7848955" y="4872136"/>
            <a:ext cx="2046024" cy="1479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9F8AE4-4A6F-6103-E5FC-6D34EA57A833}"/>
              </a:ext>
            </a:extLst>
          </p:cNvPr>
          <p:cNvSpPr/>
          <p:nvPr/>
        </p:nvSpPr>
        <p:spPr>
          <a:xfrm>
            <a:off x="8945038" y="685570"/>
            <a:ext cx="2229249" cy="2525435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5251" t="6650" r="5251" b="-32506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>
              <a:latin typeface="MatchTV" panose="02000000000000000000" pitchFamily="2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41A52B5-0524-7D93-39E2-A5879C9206F6}"/>
              </a:ext>
            </a:extLst>
          </p:cNvPr>
          <p:cNvGrpSpPr/>
          <p:nvPr/>
        </p:nvGrpSpPr>
        <p:grpSpPr>
          <a:xfrm rot="5400000">
            <a:off x="10069682" y="2769889"/>
            <a:ext cx="393981" cy="1622431"/>
            <a:chOff x="1" y="534751"/>
            <a:chExt cx="393981" cy="1969909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8B14701D-3444-9220-E3C2-245DBEC8A3C5}"/>
                </a:ext>
              </a:extLst>
            </p:cNvPr>
            <p:cNvSpPr/>
            <p:nvPr/>
          </p:nvSpPr>
          <p:spPr>
            <a:xfrm rot="16200000">
              <a:off x="-787963" y="1322715"/>
              <a:ext cx="1969909" cy="3939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>
                <a:solidFill>
                  <a:schemeClr val="bg1"/>
                </a:solidFill>
                <a:latin typeface="MatchTV" panose="02000000000000000000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8AA6CF-7A12-F900-AFBE-5EAA47210F68}"/>
                </a:ext>
              </a:extLst>
            </p:cNvPr>
            <p:cNvSpPr txBox="1"/>
            <p:nvPr/>
          </p:nvSpPr>
          <p:spPr>
            <a:xfrm rot="16200000">
              <a:off x="-787963" y="1322715"/>
              <a:ext cx="1969909" cy="393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75" tIns="15875" rIns="15875" bIns="15875" numCol="1" spcCol="1270" anchor="b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kern="1200" dirty="0">
                  <a:solidFill>
                    <a:schemeClr val="bg1"/>
                  </a:solidFill>
                  <a:latin typeface="MatchTV" panose="02000000000000000000" pitchFamily="2" charset="0"/>
                </a:rPr>
                <a:t>Жест  12</a:t>
              </a:r>
            </a:p>
          </p:txBody>
        </p:sp>
      </p:grp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D86C4B1-6D09-E299-BD1F-70E225E256F7}"/>
              </a:ext>
            </a:extLst>
          </p:cNvPr>
          <p:cNvSpPr/>
          <p:nvPr/>
        </p:nvSpPr>
        <p:spPr>
          <a:xfrm>
            <a:off x="544649" y="3148243"/>
            <a:ext cx="6073104" cy="12490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200" b="1" baseline="0" dirty="0">
                <a:solidFill>
                  <a:srgbClr val="1934A9"/>
                </a:solidFill>
                <a:cs typeface="Arial" panose="020B0604020202020204" pitchFamily="34" charset="0"/>
              </a:rPr>
              <a:t>* </a:t>
            </a:r>
            <a:r>
              <a:rPr lang="ru-RU" sz="1200" b="1" dirty="0">
                <a:solidFill>
                  <a:srgbClr val="1934A9"/>
                </a:solidFill>
                <a:cs typeface="Arial" panose="020B0604020202020204" pitchFamily="34" charset="0"/>
              </a:rPr>
              <a:t>Если используется видеопросмотр:</a:t>
            </a:r>
          </a:p>
          <a:p>
            <a:pPr lvl="0"/>
            <a:r>
              <a:rPr lang="ru-RU" sz="1200" b="1" dirty="0">
                <a:solidFill>
                  <a:srgbClr val="1934A9"/>
                </a:solidFill>
                <a:cs typeface="Arial" panose="020B0604020202020204" pitchFamily="34" charset="0"/>
              </a:rPr>
              <a:t>•	судьи после просмотра должны окончательно решить, засчитывать гол или нет;</a:t>
            </a:r>
          </a:p>
          <a:p>
            <a:pPr lvl="0"/>
            <a:r>
              <a:rPr lang="ru-RU" sz="1200" b="1" dirty="0">
                <a:solidFill>
                  <a:srgbClr val="1934A9"/>
                </a:solidFill>
                <a:cs typeface="Arial" panose="020B0604020202020204" pitchFamily="34" charset="0"/>
              </a:rPr>
              <a:t>•	после того как мяч перейдёт к другой команде, отменить гол уже невозможно;</a:t>
            </a:r>
          </a:p>
          <a:p>
            <a:pPr lvl="0"/>
            <a:r>
              <a:rPr lang="ru-RU" sz="1200" b="1" dirty="0">
                <a:solidFill>
                  <a:srgbClr val="1934A9"/>
                </a:solidFill>
                <a:cs typeface="Arial" panose="020B0604020202020204" pitchFamily="34" charset="0"/>
              </a:rPr>
              <a:t>•	поэтому решение по видеоповтору нужно принять до следующей смены владения мячом.</a:t>
            </a:r>
          </a:p>
        </p:txBody>
      </p:sp>
    </p:spTree>
    <p:extLst>
      <p:ext uri="{BB962C8B-B14F-4D97-AF65-F5344CB8AC3E}">
        <p14:creationId xmlns:p14="http://schemas.microsoft.com/office/powerpoint/2010/main" val="2436585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animBg="1"/>
      <p:bldP spid="30" grpId="0" build="p" animBg="1"/>
      <p:bldP spid="2" grpId="0" build="p" animBg="1"/>
      <p:bldP spid="7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B79A3-E820-9CE6-9EAA-0E0FCCEB5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C8E5DC-BA43-67DB-665C-2DD6E18E486F}"/>
              </a:ext>
            </a:extLst>
          </p:cNvPr>
          <p:cNvSpPr/>
          <p:nvPr/>
        </p:nvSpPr>
        <p:spPr>
          <a:xfrm>
            <a:off x="6222605" y="0"/>
            <a:ext cx="6073104" cy="6858000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439185-D1FE-39B8-FF39-22A715C86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648" y="252591"/>
            <a:ext cx="9350330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ОСНОВНЫЕ ТЕЗИСЫ ПО РАБОТЕ СЕКУНДОМЕТРИСТА 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18D6BE78-6254-62BC-C48B-3916F2E8F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5225" y="5906530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191AAB3-D8C6-65E9-878A-84E22A544C8E}"/>
              </a:ext>
            </a:extLst>
          </p:cNvPr>
          <p:cNvSpPr/>
          <p:nvPr/>
        </p:nvSpPr>
        <p:spPr>
          <a:xfrm>
            <a:off x="-1613701" y="1049037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3E722A96-E1C8-A630-7053-136189B1B415}"/>
              </a:ext>
            </a:extLst>
          </p:cNvPr>
          <p:cNvSpPr/>
          <p:nvPr/>
        </p:nvSpPr>
        <p:spPr>
          <a:xfrm>
            <a:off x="544648" y="3339063"/>
            <a:ext cx="8548551" cy="67082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baseline="0" dirty="0">
                <a:solidFill>
                  <a:srgbClr val="1934A9"/>
                </a:solidFill>
                <a:cs typeface="Arial" panose="020B0604020202020204" pitchFamily="34" charset="0"/>
              </a:rPr>
              <a:t>При командном тайм-ауте </a:t>
            </a:r>
          </a:p>
          <a:p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Через 50 секунд секундометрист подает звуковой сигнал, </a:t>
            </a:r>
          </a:p>
          <a:p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Через 60 секунд секундометрист подает второй звуковой сигнал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DA75E621-AA34-F95D-1161-E4C1F6CE47E8}"/>
              </a:ext>
            </a:extLst>
          </p:cNvPr>
          <p:cNvSpPr/>
          <p:nvPr/>
        </p:nvSpPr>
        <p:spPr>
          <a:xfrm>
            <a:off x="544648" y="4475478"/>
            <a:ext cx="8548551" cy="67082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секундометрист контролирует процесс замены игроков.</a:t>
            </a:r>
          </a:p>
          <a:p>
            <a:pPr lvl="0" rtl="0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в случае нарушения информирует судей и указывает на игрока или ОЛ совершившее нарушение 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484B274-80D8-4553-7CB4-954B7D9433F9}"/>
              </a:ext>
            </a:extLst>
          </p:cNvPr>
          <p:cNvSpPr/>
          <p:nvPr/>
        </p:nvSpPr>
        <p:spPr>
          <a:xfrm>
            <a:off x="546071" y="5611892"/>
            <a:ext cx="8546940" cy="67082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Секундометрист помогает контролировать количество игроков на игровой площадке </a:t>
            </a:r>
          </a:p>
          <a:p>
            <a:pPr lvl="0" rtl="0"/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и в зоне запасных  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CADF6AE-C873-BA79-9004-3C0359693283}"/>
              </a:ext>
            </a:extLst>
          </p:cNvPr>
          <p:cNvSpPr/>
          <p:nvPr/>
        </p:nvSpPr>
        <p:spPr>
          <a:xfrm>
            <a:off x="544648" y="1349333"/>
            <a:ext cx="8548552" cy="471663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секундометрист несет основную ответственность за игровое время, тайм-ауты </a:t>
            </a:r>
            <a:b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</a:b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и время удаления удаленных игроков.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7E25279E-ADF7-113C-35E6-BC80F5089263}"/>
              </a:ext>
            </a:extLst>
          </p:cNvPr>
          <p:cNvSpPr/>
          <p:nvPr/>
        </p:nvSpPr>
        <p:spPr>
          <a:xfrm>
            <a:off x="544648" y="2286582"/>
            <a:ext cx="8548552" cy="586895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секундометрист 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подает сигнал на окончание тайма и на окончание игры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.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65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animBg="1"/>
      <p:bldP spid="30" grpId="0" build="p" animBg="1"/>
      <p:bldP spid="2" grpId="0" build="p" animBg="1"/>
      <p:bldP spid="7" grpId="0" build="p" animBg="1"/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6B177-0B8E-36D9-5EEA-C319C8D30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B825238-9068-3D97-7162-13F61D14FD28}"/>
              </a:ext>
            </a:extLst>
          </p:cNvPr>
          <p:cNvSpPr/>
          <p:nvPr/>
        </p:nvSpPr>
        <p:spPr>
          <a:xfrm>
            <a:off x="2964398" y="-22918"/>
            <a:ext cx="6073104" cy="6880918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8FB588-00C9-F4D3-7801-A90DA626A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071" y="603972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СПАСИБО ЗА ВНИМАНИЕ!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F1D99FBE-873A-D1D2-E514-7923B893E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5225" y="5906530"/>
            <a:ext cx="845098" cy="84509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0EBE9EF-4563-618A-7508-EB513F93FA28}"/>
              </a:ext>
            </a:extLst>
          </p:cNvPr>
          <p:cNvSpPr/>
          <p:nvPr/>
        </p:nvSpPr>
        <p:spPr>
          <a:xfrm>
            <a:off x="-1613701" y="1049037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03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EC2CD-A315-AED4-333C-6B992B9DD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B06D07-80D8-07E9-D25C-50BE37BDA7BD}"/>
              </a:ext>
            </a:extLst>
          </p:cNvPr>
          <p:cNvSpPr/>
          <p:nvPr/>
        </p:nvSpPr>
        <p:spPr>
          <a:xfrm>
            <a:off x="0" y="0"/>
            <a:ext cx="6073104" cy="6858000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8E65EB-42CA-3D57-6060-8687FFB9B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2605" y="247459"/>
            <a:ext cx="5767754" cy="946594"/>
          </a:xfrm>
          <a:noFill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62500" lnSpcReduction="20000"/>
          </a:bodyPr>
          <a:lstStyle/>
          <a:p>
            <a:pPr algn="r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РАСПОЛОЖЕНИЕ СУДЕЙСКОЙ </a:t>
            </a:r>
            <a:b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БРИГАДЫ ЗА СУДЕЙСКИМ СТОЛОМ (РЕКОМЕНДОВАННОЕ)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749E64AA-4A1E-CFC5-AA48-87E829ED5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5658" y="5508608"/>
            <a:ext cx="1184023" cy="11840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22D131-3971-8EB8-987E-DA92F29E2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879" y="2199191"/>
            <a:ext cx="5301205" cy="2981928"/>
          </a:xfrm>
          <a:prstGeom prst="rect">
            <a:avLst/>
          </a:prstGeom>
        </p:spPr>
      </p:pic>
      <p:sp>
        <p:nvSpPr>
          <p:cNvPr id="10" name="Выноска со стрелкой вниз 9">
            <a:extLst>
              <a:ext uri="{FF2B5EF4-FFF2-40B4-BE49-F238E27FC236}">
                <a16:creationId xmlns:a16="http://schemas.microsoft.com/office/drawing/2014/main" id="{06082871-E40B-DA7C-858D-70E25122C660}"/>
              </a:ext>
            </a:extLst>
          </p:cNvPr>
          <p:cNvSpPr/>
          <p:nvPr/>
        </p:nvSpPr>
        <p:spPr>
          <a:xfrm>
            <a:off x="10339906" y="2297450"/>
            <a:ext cx="1177287" cy="462359"/>
          </a:xfrm>
          <a:prstGeom prst="downArrow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</a:rPr>
              <a:t>СЕКУНДОМЕТРИСТ</a:t>
            </a:r>
            <a:endParaRPr lang="ru-RU" sz="6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Выноска со стрелкой вниз 10">
            <a:extLst>
              <a:ext uri="{FF2B5EF4-FFF2-40B4-BE49-F238E27FC236}">
                <a16:creationId xmlns:a16="http://schemas.microsoft.com/office/drawing/2014/main" id="{E0243915-9852-9DB8-2659-FD4222CA2AF1}"/>
              </a:ext>
            </a:extLst>
          </p:cNvPr>
          <p:cNvSpPr/>
          <p:nvPr/>
        </p:nvSpPr>
        <p:spPr>
          <a:xfrm>
            <a:off x="9106481" y="2294629"/>
            <a:ext cx="1177287" cy="468000"/>
          </a:xfrm>
          <a:prstGeom prst="downArrow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</a:rPr>
              <a:t>ИНФОРМАТОР</a:t>
            </a:r>
            <a:endParaRPr lang="ru-RU" sz="7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Выноска со стрелкой вниз 11">
            <a:extLst>
              <a:ext uri="{FF2B5EF4-FFF2-40B4-BE49-F238E27FC236}">
                <a16:creationId xmlns:a16="http://schemas.microsoft.com/office/drawing/2014/main" id="{AA1A2A04-70E3-5FEF-A1AF-1123BC8C1BCB}"/>
              </a:ext>
            </a:extLst>
          </p:cNvPr>
          <p:cNvSpPr/>
          <p:nvPr/>
        </p:nvSpPr>
        <p:spPr>
          <a:xfrm>
            <a:off x="7981071" y="2294629"/>
            <a:ext cx="1069272" cy="468000"/>
          </a:xfrm>
          <a:prstGeom prst="downArrow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СЕКРЕТАРЬ</a:t>
            </a:r>
          </a:p>
        </p:txBody>
      </p:sp>
      <p:sp>
        <p:nvSpPr>
          <p:cNvPr id="13" name="Выноска со стрелкой вниз 12">
            <a:extLst>
              <a:ext uri="{FF2B5EF4-FFF2-40B4-BE49-F238E27FC236}">
                <a16:creationId xmlns:a16="http://schemas.microsoft.com/office/drawing/2014/main" id="{F6D43E2B-2482-D3A1-0BBE-8462931955F5}"/>
              </a:ext>
            </a:extLst>
          </p:cNvPr>
          <p:cNvSpPr/>
          <p:nvPr/>
        </p:nvSpPr>
        <p:spPr>
          <a:xfrm>
            <a:off x="6715833" y="2297450"/>
            <a:ext cx="1177287" cy="462359"/>
          </a:xfrm>
          <a:prstGeom prst="downArrowCallou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ДЕЛЕГАТ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C7A25C55-AF10-5424-217B-B688F157B1CA}"/>
              </a:ext>
            </a:extLst>
          </p:cNvPr>
          <p:cNvSpPr/>
          <p:nvPr/>
        </p:nvSpPr>
        <p:spPr>
          <a:xfrm>
            <a:off x="576335" y="429041"/>
            <a:ext cx="4588999" cy="765012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150" tIns="68150" rIns="68150" bIns="68150" numCol="1" spcCol="1270" anchor="ctr" anchorCtr="0">
            <a:noAutofit/>
          </a:bodyPr>
          <a:lstStyle/>
          <a:p>
            <a:pPr marL="0" lvl="0" indent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За судейским столом имеют право находиться только делегат, секундометрист, секретарь, информатор.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3FC5543F-7A8C-05EF-E48F-074C6C3014FF}"/>
              </a:ext>
            </a:extLst>
          </p:cNvPr>
          <p:cNvSpPr/>
          <p:nvPr/>
        </p:nvSpPr>
        <p:spPr>
          <a:xfrm>
            <a:off x="576334" y="1313255"/>
            <a:ext cx="4588999" cy="104904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1582" tIns="61582" rIns="61582" bIns="61582" numCol="1" spcCol="1270" anchor="ctr" anchorCtr="0">
            <a:noAutofit/>
          </a:bodyPr>
          <a:lstStyle/>
          <a:p>
            <a:pPr marL="0" lvl="0" indent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Бригада секретарей должна находиться за судейским столиком и быть готова к исполнению своих </a:t>
            </a:r>
            <a:r>
              <a:rPr lang="ru-RU" sz="1400" b="1" i="0" kern="1200" baseline="0">
                <a:solidFill>
                  <a:srgbClr val="1934A9"/>
                </a:solidFill>
                <a:cs typeface="Arial Narrow" panose="020B0604020202020204" pitchFamily="34" charset="0"/>
              </a:rPr>
              <a:t>обязанностей не </a:t>
            </a:r>
            <a:r>
              <a:rPr lang="ru-RU" sz="1400" b="1" i="0" kern="1200" baseline="0" dirty="0">
                <a:solidFill>
                  <a:srgbClr val="1934A9"/>
                </a:solidFill>
                <a:cs typeface="Arial Narrow" panose="020B0604020202020204" pitchFamily="34" charset="0"/>
              </a:rPr>
              <a:t>позднее чем за 40 (сорок) минут до начала игры. </a:t>
            </a:r>
            <a:endParaRPr lang="ru-RU" sz="1400" b="1" i="0" kern="1200" dirty="0">
              <a:solidFill>
                <a:srgbClr val="1934A9"/>
              </a:solidFill>
              <a:cs typeface="Arial Narrow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55BED8D8-6971-299E-7477-AEB55331C152}"/>
              </a:ext>
            </a:extLst>
          </p:cNvPr>
          <p:cNvSpPr/>
          <p:nvPr/>
        </p:nvSpPr>
        <p:spPr>
          <a:xfrm>
            <a:off x="563329" y="2481497"/>
            <a:ext cx="4602004" cy="1577601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1319" tIns="61319" rIns="61319" bIns="61319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В соревнованиях/играх, где не назначен  или не присутствует делегат, контроль за соблюдением Правил игры и Регламента соревнований возлагается на судейскую бригаду, в том числе на судей, секундометриста и секретаря.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0098D49D-CD6C-E3CD-50CE-B724A5A41A5D}"/>
              </a:ext>
            </a:extLst>
          </p:cNvPr>
          <p:cNvSpPr/>
          <p:nvPr/>
        </p:nvSpPr>
        <p:spPr>
          <a:xfrm>
            <a:off x="563330" y="4178300"/>
            <a:ext cx="4602004" cy="1577600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1319" tIns="61319" rIns="61319" bIns="61319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К</a:t>
            </a:r>
            <a:r>
              <a:rPr lang="ru-RU" sz="1400" b="1" dirty="0">
                <a:solidFill>
                  <a:srgbClr val="1934A9"/>
                </a:solidFill>
                <a:effectLst/>
                <a:ea typeface="Calibri" panose="020F0502020204030204" pitchFamily="34" charset="0"/>
                <a:cs typeface="Arial Narrow" panose="020B0604020202020204" pitchFamily="34" charset="0"/>
              </a:rPr>
              <a:t>онтроль количества игроков и официальных лиц команды в зоне запасных, а также выход и уход заменяемых игроков, подсчет количества атак команды после оказания медицинской помощи игроку на игровой площадке выполняются совместно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. </a:t>
            </a:r>
            <a:endParaRPr lang="ru-RU" sz="1400" b="1" kern="1200" dirty="0">
              <a:solidFill>
                <a:srgbClr val="1934A9"/>
              </a:solidFill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0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6" grpId="0" build="p" animBg="1"/>
      <p:bldP spid="17" grpId="0" build="p" animBg="1"/>
      <p:bldP spid="1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18FBC-6BA5-DCA4-D983-ED47794E6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8B9905-C793-57BE-5885-A5A09A9C6557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11423B-C570-2A19-4C65-7DC0F2277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7005" y="376646"/>
            <a:ext cx="395770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r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ОБЯЗАННОСТИ СЕКУНДОМЕТРИСТА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FED3EDC-FD97-4119-D858-D68C8FFA7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0688" y="1323240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952D09F-D918-C0BD-EF2B-DD1E8F57C97C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C7A870C8-3F42-A245-EB4F-3C964AF13268}"/>
              </a:ext>
            </a:extLst>
          </p:cNvPr>
          <p:cNvSpPr/>
          <p:nvPr/>
        </p:nvSpPr>
        <p:spPr>
          <a:xfrm>
            <a:off x="351091" y="243240"/>
            <a:ext cx="7200000" cy="63608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С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екундометрист несет основную ответственность за игровое время, 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тайм-ауты и время удаления удаленных игроков.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749EBB5D-7D7E-23A3-3843-EEC4C5E90EFF}"/>
              </a:ext>
            </a:extLst>
          </p:cNvPr>
          <p:cNvSpPr/>
          <p:nvPr/>
        </p:nvSpPr>
        <p:spPr>
          <a:xfrm>
            <a:off x="328238" y="1157401"/>
            <a:ext cx="7200000" cy="636089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Т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олько секундометрист (и, если назначен, делегат), имеет право прерывать игру, если в этом есть необходимость.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BC78B400-ADAE-4200-3F6E-937484F2C35A}"/>
              </a:ext>
            </a:extLst>
          </p:cNvPr>
          <p:cNvSpPr/>
          <p:nvPr/>
        </p:nvSpPr>
        <p:spPr>
          <a:xfrm>
            <a:off x="328238" y="2071562"/>
            <a:ext cx="7200000" cy="108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В случае отсутствия табло со временем</a:t>
            </a:r>
            <a:r>
              <a:rPr lang="x-none" sz="1400" b="1" i="0" u="sng" kern="1200" baseline="0">
                <a:solidFill>
                  <a:srgbClr val="1934A9"/>
                </a:solidFill>
                <a:cs typeface="Arial" panose="020B0604020202020204" pitchFamily="34" charset="0"/>
              </a:rPr>
              <a:t>,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 секундометрист должен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 иметь </a:t>
            </a:r>
            <a:r>
              <a:rPr lang="ru-RU" sz="1400" b="1" i="0" kern="1200" dirty="0">
                <a:solidFill>
                  <a:srgbClr val="1934A9"/>
                </a:solidFill>
                <a:cs typeface="Arial" panose="020B0604020202020204" pitchFamily="34" charset="0"/>
              </a:rPr>
              <a:t>настольные часы или секундомер 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информировать официальных представителей каждой команды о сыгранном времени или о том, сколько времени осталось играть, особенно во время тайм-аутов.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5C2A4680-A2B0-0572-1304-F5580370C1E9}"/>
              </a:ext>
            </a:extLst>
          </p:cNvPr>
          <p:cNvSpPr/>
          <p:nvPr/>
        </p:nvSpPr>
        <p:spPr>
          <a:xfrm>
            <a:off x="328238" y="3429634"/>
            <a:ext cx="7200000" cy="650748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В случае отсутствия автоматического сигнала</a:t>
            </a:r>
            <a:r>
              <a:rPr lang="x-none" sz="1400" b="1" i="0" u="sng" kern="1200" baseline="0">
                <a:solidFill>
                  <a:srgbClr val="1934A9"/>
                </a:solidFill>
                <a:cs typeface="Arial" panose="020B0604020202020204" pitchFamily="34" charset="0"/>
              </a:rPr>
              <a:t>,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 секундометрист подает сигнал на окончание тайма и на окончание игры</a:t>
            </a:r>
            <a:r>
              <a:rPr lang="en-US" sz="1400" b="1" dirty="0">
                <a:solidFill>
                  <a:srgbClr val="1934A9"/>
                </a:solidFill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на командный тайм-аут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C4A9D802-D945-FFEE-61E5-943BB572FAA4}"/>
              </a:ext>
            </a:extLst>
          </p:cNvPr>
          <p:cNvSpPr/>
          <p:nvPr/>
        </p:nvSpPr>
        <p:spPr>
          <a:xfrm>
            <a:off x="328238" y="4358455"/>
            <a:ext cx="7200000" cy="650748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Если на табло нет времени удаления, 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необходимо </a:t>
            </a:r>
            <a:r>
              <a:rPr lang="x-none" sz="1400" b="1" i="0" kern="1200" baseline="0">
                <a:solidFill>
                  <a:srgbClr val="1934A9"/>
                </a:solidFill>
                <a:cs typeface="Arial" panose="020B0604020202020204" pitchFamily="34" charset="0"/>
              </a:rPr>
              <a:t>использовать карточки для каждого удаления, устанавливаются на столе с указанием номера удаленного игрока и времени окончания удаления.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 </a:t>
            </a:r>
            <a:endParaRPr lang="ru-RU" sz="1400" kern="1200" dirty="0">
              <a:solidFill>
                <a:srgbClr val="1934A9"/>
              </a:solidFill>
              <a:cs typeface="Arial" panose="020B0604020202020204" pitchFamily="34" charset="0"/>
            </a:endParaRPr>
          </a:p>
        </p:txBody>
      </p:sp>
      <p:pic>
        <p:nvPicPr>
          <p:cNvPr id="33" name="Picture 2" descr="Цифровой секундомер для занятий спортом, большой дисплей, цифровой  спортивный таймер, универсальный секундомер с датой и будильником для  занятий спортом | AliExpress">
            <a:extLst>
              <a:ext uri="{FF2B5EF4-FFF2-40B4-BE49-F238E27FC236}">
                <a16:creationId xmlns:a16="http://schemas.microsoft.com/office/drawing/2014/main" id="{E3919D8F-A8C1-4411-A5A8-D066E6BC5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25" b="92000" l="10000" r="93500">
                        <a14:foregroundMark x1="41625" y1="6375" x2="41625" y2="6375"/>
                        <a14:foregroundMark x1="44500" y1="4125" x2="44500" y2="4125"/>
                        <a14:foregroundMark x1="44125" y1="87625" x2="44125" y2="87625"/>
                        <a14:foregroundMark x1="37250" y1="92000" x2="37250" y2="92000"/>
                        <a14:foregroundMark x1="90625" y1="45875" x2="90625" y2="45875"/>
                        <a14:foregroundMark x1="93500" y1="53500" x2="93500" y2="53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046" y="1824271"/>
            <a:ext cx="1266560" cy="12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Секундомер, настольный, d=13 см, демонстр. | PHYWE">
            <a:extLst>
              <a:ext uri="{FF2B5EF4-FFF2-40B4-BE49-F238E27FC236}">
                <a16:creationId xmlns:a16="http://schemas.microsoft.com/office/drawing/2014/main" id="{A8D16597-8B68-1BAB-742A-8B84CF51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2167" l="9935" r="89984">
                        <a14:foregroundMark x1="32410" y1="92167" x2="32410" y2="92167"/>
                        <a14:foregroundMark x1="45277" y1="12750" x2="45277" y2="12750"/>
                        <a14:foregroundMark x1="46010" y1="10500" x2="46010" y2="1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055" y="1780703"/>
            <a:ext cx="1487093" cy="145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4722908-18BF-6EC0-0849-C37CAE01E7FB}"/>
              </a:ext>
            </a:extLst>
          </p:cNvPr>
          <p:cNvSpPr/>
          <p:nvPr/>
        </p:nvSpPr>
        <p:spPr>
          <a:xfrm>
            <a:off x="6088880" y="6001662"/>
            <a:ext cx="6015977" cy="479692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latin typeface="MatchTV" panose="02000000000000000000" pitchFamily="2" charset="0"/>
                <a:cs typeface="Arial" panose="020B0604020202020204" pitchFamily="34" charset="0"/>
              </a:rPr>
              <a:t>РЕКОМЕНДАЦИЯ – ИМЕТЬ СОБСТВЕННЫЙ СЕКУНДОМЕР И СВИСТОК</a:t>
            </a:r>
            <a:endParaRPr lang="ru-RU" sz="1400" kern="1200" dirty="0">
              <a:latin typeface="MatchTV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62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 animBg="1"/>
      <p:bldP spid="24" grpId="0" build="p" animBg="1"/>
      <p:bldP spid="26" grpId="0" build="p" animBg="1"/>
      <p:bldP spid="28" grpId="0" build="p" animBg="1"/>
      <p:bldP spid="30" grpId="0" build="p" animBg="1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7C622-BDBA-D1C5-748F-2AAFA7A87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DCD8E472-FF7C-A7CB-6FF5-0524E8D161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2000" cy="6858000"/>
          </a:xfrm>
          <a:prstGeom prst="rtTriangle">
            <a:avLst/>
          </a:prstGeom>
          <a:blipFill dpi="0" rotWithShape="1">
            <a:blip r:embed="rId9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854FCE-16B1-E0E5-7B07-007628617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4091" y="376646"/>
            <a:ext cx="4540620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r"/>
            <a:r>
              <a:rPr lang="ru-RU" sz="1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ИГРОВОЕ ВРЕМЯ</a:t>
            </a:r>
          </a:p>
          <a:p>
            <a:pPr algn="r"/>
            <a:endParaRPr lang="ru-RU" sz="3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chTV" panose="02000000000000000000" pitchFamily="2" charset="0"/>
              <a:cs typeface="Arial Black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1CEFAC3-B42C-FE2A-5B88-493F75DAAF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893" y="5557775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D13793-90E9-D197-196C-B3231DEEDBB2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4BD36A1F-72BF-98B3-D071-141CD1347354}"/>
              </a:ext>
            </a:extLst>
          </p:cNvPr>
          <p:cNvSpPr/>
          <p:nvPr/>
        </p:nvSpPr>
        <p:spPr>
          <a:xfrm>
            <a:off x="359233" y="4474384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При выполнении свободного или 7-ми метрового броска после сирены, необходимо дождаться завершения выполнения броска, и только после этого начинать отсчет времени перерыва! (КЛИП 3)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263A4F81-BD9B-B808-44DF-A94E7C8DAEF1}"/>
              </a:ext>
            </a:extLst>
          </p:cNvPr>
          <p:cNvSpPr/>
          <p:nvPr/>
        </p:nvSpPr>
        <p:spPr>
          <a:xfrm>
            <a:off x="359233" y="1016426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Н</a:t>
            </a: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ачинается по свистку судьи на начальный бросок. 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baseline="0" dirty="0">
                <a:solidFill>
                  <a:srgbClr val="1934A9"/>
                </a:solidFill>
                <a:cs typeface="Arial" panose="020B0604020202020204" pitchFamily="34" charset="0"/>
              </a:rPr>
              <a:t>(КЛИП 1) 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D2B8B1F-8439-4669-BDEC-984497CC301B}"/>
              </a:ext>
            </a:extLst>
          </p:cNvPr>
          <p:cNvSpPr/>
          <p:nvPr/>
        </p:nvSpPr>
        <p:spPr>
          <a:xfrm>
            <a:off x="359233" y="3423208"/>
            <a:ext cx="7132576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dirty="0">
                <a:solidFill>
                  <a:srgbClr val="1934A9"/>
                </a:solidFill>
              </a:rPr>
              <a:t>Игровое время включает все перерывы, тайм-ауты, командные тайм-ауты </a:t>
            </a:r>
          </a:p>
          <a:p>
            <a:r>
              <a:rPr lang="ru-RU" sz="1400" b="1" dirty="0">
                <a:solidFill>
                  <a:srgbClr val="1934A9"/>
                </a:solidFill>
              </a:rPr>
              <a:t>и таймы дополнительного времени, серия послематчевых семиметровых бросков.</a:t>
            </a:r>
          </a:p>
        </p:txBody>
      </p:sp>
      <p:pic>
        <p:nvPicPr>
          <p:cNvPr id="8" name="Начало отсчета игрового времени_0F00EE9B-757C-4D02-9E34-93B041B9AADC.mp4">
            <a:hlinkClick r:id="" action="ppaction://media"/>
            <a:extLst>
              <a:ext uri="{FF2B5EF4-FFF2-40B4-BE49-F238E27FC236}">
                <a16:creationId xmlns:a16="http://schemas.microsoft.com/office/drawing/2014/main" id="{FC83D628-50DD-5011-680C-3CE487FA6F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92650" y="1242428"/>
            <a:ext cx="2688726" cy="1463922"/>
          </a:xfrm>
          <a:prstGeom prst="rect">
            <a:avLst/>
          </a:prstGeom>
        </p:spPr>
      </p:pic>
      <p:pic>
        <p:nvPicPr>
          <p:cNvPr id="9" name="Отсчет времени перерыва после выполения броска_5DB6FD0B-931F-4D72-A29E-FAAA4026D085.mp4">
            <a:hlinkClick r:id="" action="ppaction://media"/>
            <a:extLst>
              <a:ext uri="{FF2B5EF4-FFF2-40B4-BE49-F238E27FC236}">
                <a16:creationId xmlns:a16="http://schemas.microsoft.com/office/drawing/2014/main" id="{F2F0850E-B914-5BC4-9E99-DF35F9FCC03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92649" y="4543912"/>
            <a:ext cx="2688727" cy="1680454"/>
          </a:xfrm>
          <a:prstGeom prst="rect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5D676AC-C4CA-7E5A-F136-F917FC01F346}"/>
              </a:ext>
            </a:extLst>
          </p:cNvPr>
          <p:cNvSpPr/>
          <p:nvPr/>
        </p:nvSpPr>
        <p:spPr>
          <a:xfrm>
            <a:off x="359233" y="2067603"/>
            <a:ext cx="7200000" cy="1024428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заканчивается автоматически финальным сигналом электронного табло или с помощью секундометриста.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судья, секундометрист или делегат (инспектор) подают свисток на окончание времени игры (КЛИП 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4CE6F5-2068-F7CA-C78A-40AD194D1023}"/>
              </a:ext>
            </a:extLst>
          </p:cNvPr>
          <p:cNvSpPr txBox="1"/>
          <p:nvPr/>
        </p:nvSpPr>
        <p:spPr>
          <a:xfrm>
            <a:off x="10657693" y="1323240"/>
            <a:ext cx="569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08B533-03B1-BC8D-332A-00FD328051D2}"/>
              </a:ext>
            </a:extLst>
          </p:cNvPr>
          <p:cNvSpPr txBox="1"/>
          <p:nvPr/>
        </p:nvSpPr>
        <p:spPr>
          <a:xfrm>
            <a:off x="10657692" y="3047454"/>
            <a:ext cx="569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</a:t>
            </a:r>
          </a:p>
        </p:txBody>
      </p:sp>
      <p:pic>
        <p:nvPicPr>
          <p:cNvPr id="18" name="автоматическая сирена 1 тайм_F6D56F05-2DCB-41C5-9C8C-30AFE0E7DF8F.mp4">
            <a:hlinkClick r:id="" action="ppaction://media"/>
            <a:extLst>
              <a:ext uri="{FF2B5EF4-FFF2-40B4-BE49-F238E27FC236}">
                <a16:creationId xmlns:a16="http://schemas.microsoft.com/office/drawing/2014/main" id="{A53171DC-EC5F-4B2E-7E48-681B7BF38DC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92649" y="2813362"/>
            <a:ext cx="2712885" cy="16235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F76146D-FCD0-39DD-98F7-7FC4904FD9AA}"/>
              </a:ext>
            </a:extLst>
          </p:cNvPr>
          <p:cNvSpPr txBox="1"/>
          <p:nvPr/>
        </p:nvSpPr>
        <p:spPr>
          <a:xfrm>
            <a:off x="10657692" y="4629561"/>
            <a:ext cx="569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4018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 fullScrn="1">
              <p:cMediaNode vol="80000">
                <p:cTn id="7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 fullScrn="1"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24" grpId="0" build="p" animBg="1"/>
      <p:bldP spid="28" grpId="0" build="p" animBg="1"/>
      <p:bldP spid="11" grpId="0" build="p" animBg="1"/>
      <p:bldP spid="10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7C622-BDBA-D1C5-748F-2AAFA7A87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DCD8E472-FF7C-A7CB-6FF5-0524E8D161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2000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854FCE-16B1-E0E5-7B07-007628617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4091" y="376646"/>
            <a:ext cx="4540620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r"/>
            <a:r>
              <a:rPr lang="ru-RU" sz="1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ИГРОВОЕ ВРЕМЯ</a:t>
            </a:r>
          </a:p>
          <a:p>
            <a:pPr algn="r"/>
            <a:endParaRPr lang="ru-RU" sz="36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chTV" panose="02000000000000000000" pitchFamily="2" charset="0"/>
              <a:cs typeface="Arial Black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D13793-90E9-D197-196C-B3231DEEDBB2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7CDFE8E3-89CB-4839-A3D7-6F80D591B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570064"/>
              </p:ext>
            </p:extLst>
          </p:nvPr>
        </p:nvGraphicFramePr>
        <p:xfrm>
          <a:off x="764764" y="1323240"/>
          <a:ext cx="10652540" cy="19659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71936">
                  <a:extLst>
                    <a:ext uri="{9D8B030D-6E8A-4147-A177-3AD203B41FA5}">
                      <a16:colId xmlns:a16="http://schemas.microsoft.com/office/drawing/2014/main" val="24346577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5739757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3781837"/>
                    </a:ext>
                  </a:extLst>
                </a:gridCol>
                <a:gridCol w="1092324">
                  <a:extLst>
                    <a:ext uri="{9D8B030D-6E8A-4147-A177-3AD203B41FA5}">
                      <a16:colId xmlns:a16="http://schemas.microsoft.com/office/drawing/2014/main" val="2040137097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1756696572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1516329730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4141473999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3673472852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295660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Категория соревнований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1 тайм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перерыв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2 тайм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перерыв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1 тайм доп. время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перерыв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2 тайм доп. время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78203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Отсчет игрового времени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команд от 16 (Шестнадцати) лет и старше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0 до 30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15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30 до 60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5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60 до 65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1 минута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65 до 70 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4439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детских команд в возрасте 12 – 16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0 до 25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10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25 до 50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9554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детских команд в возрасте 8 – 12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0 до 20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10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/>
                        <a:t>От 20 до 40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1438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318060D-B671-048A-5516-93DCAC8FF04A}"/>
              </a:ext>
            </a:extLst>
          </p:cNvPr>
          <p:cNvSpPr txBox="1"/>
          <p:nvPr/>
        </p:nvSpPr>
        <p:spPr>
          <a:xfrm>
            <a:off x="640871" y="251882"/>
            <a:ext cx="61023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ru-RU" sz="1400" b="1" i="0" baseline="0" dirty="0">
                <a:solidFill>
                  <a:schemeClr val="bg1"/>
                </a:solidFill>
                <a:latin typeface="MatchTV" panose="02000000000000000000" pitchFamily="2" charset="0"/>
                <a:ea typeface="Calibri" panose="020F0502020204030204" pitchFamily="34" charset="0"/>
                <a:cs typeface="Arial Narrow" panose="020B0604020202020204" pitchFamily="34" charset="0"/>
              </a:rPr>
              <a:t>Индикация отсчета времени на электронном табло должна начинаться </a:t>
            </a:r>
            <a:r>
              <a:rPr lang="ru-RU" sz="1400" b="1" i="0" baseline="0" dirty="0">
                <a:solidFill>
                  <a:srgbClr val="FF0000"/>
                </a:solidFill>
                <a:latin typeface="MatchTV" panose="02000000000000000000" pitchFamily="2" charset="0"/>
                <a:ea typeface="Calibri" panose="020F0502020204030204" pitchFamily="34" charset="0"/>
                <a:cs typeface="Arial Narrow" panose="020B0604020202020204" pitchFamily="34" charset="0"/>
              </a:rPr>
              <a:t>от 0 до окончания игрового (дополнительного) времени тайма или матча</a:t>
            </a:r>
            <a:r>
              <a:rPr lang="ru-RU" sz="1400" b="1" i="0" baseline="0" dirty="0">
                <a:solidFill>
                  <a:schemeClr val="bg1"/>
                </a:solidFill>
                <a:latin typeface="MatchTV" panose="02000000000000000000" pitchFamily="2" charset="0"/>
                <a:ea typeface="Calibri" panose="020F0502020204030204" pitchFamily="34" charset="0"/>
                <a:cs typeface="Arial Narrow" panose="020B0604020202020204" pitchFamily="34" charset="0"/>
              </a:rPr>
              <a:t>.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0CC83E1-8044-53EC-61D2-EF340C9A2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897961"/>
              </p:ext>
            </p:extLst>
          </p:nvPr>
        </p:nvGraphicFramePr>
        <p:xfrm>
          <a:off x="764765" y="3758719"/>
          <a:ext cx="10652539" cy="19710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240038">
                  <a:extLst>
                    <a:ext uri="{9D8B030D-6E8A-4147-A177-3AD203B41FA5}">
                      <a16:colId xmlns:a16="http://schemas.microsoft.com/office/drawing/2014/main" val="2434657798"/>
                    </a:ext>
                  </a:extLst>
                </a:gridCol>
                <a:gridCol w="3685262">
                  <a:extLst>
                    <a:ext uri="{9D8B030D-6E8A-4147-A177-3AD203B41FA5}">
                      <a16:colId xmlns:a16="http://schemas.microsoft.com/office/drawing/2014/main" val="3157397573"/>
                    </a:ext>
                  </a:extLst>
                </a:gridCol>
                <a:gridCol w="4727239">
                  <a:extLst>
                    <a:ext uri="{9D8B030D-6E8A-4147-A177-3AD203B41FA5}">
                      <a16:colId xmlns:a16="http://schemas.microsoft.com/office/drawing/2014/main" val="73781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Ситуация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</a:rPr>
                        <a:t>Продолжение игры</a:t>
                      </a:r>
                    </a:p>
                  </a:txBody>
                  <a:tcPr>
                    <a:solidFill>
                      <a:srgbClr val="B3BC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78203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ЕСЛИ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baseline="0" dirty="0">
                          <a:solidFill>
                            <a:schemeClr val="bg1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финальный сигнал (на окончание тайма или игры) был подан слишком рано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</a:rPr>
                        <a:t>Судьи обязаны оставить игроков на площадке и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доиграть оставшееся время. 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4439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baseline="0" dirty="0">
                          <a:solidFill>
                            <a:srgbClr val="FF0000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первый тайм игры </a:t>
                      </a:r>
                      <a:r>
                        <a:rPr lang="ru-RU" sz="1100" b="1" i="0" baseline="0" dirty="0">
                          <a:solidFill>
                            <a:schemeClr val="bg1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(или тайм дополнительного времени) продолжался дольше положенного времени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</a:rPr>
                        <a:t>второй тайм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должен быть сокращен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</a:rPr>
                        <a:t>на соответствующее время.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9554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baseline="0" dirty="0">
                          <a:solidFill>
                            <a:srgbClr val="FF0000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второй тайм </a:t>
                      </a:r>
                      <a:r>
                        <a:rPr lang="ru-RU" sz="1100" b="1" i="0" baseline="0" dirty="0">
                          <a:solidFill>
                            <a:schemeClr val="bg1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игры (или тайм дополнительного времени) продолжался </a:t>
                      </a:r>
                      <a:r>
                        <a:rPr lang="ru-RU" sz="1100" b="1" i="0" baseline="0" dirty="0">
                          <a:solidFill>
                            <a:srgbClr val="FF0000"/>
                          </a:solidFill>
                          <a:latin typeface="+mj-lt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дольше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</a:rPr>
                        <a:t>в этом случае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не вносят </a:t>
                      </a:r>
                      <a:r>
                        <a:rPr lang="ru-RU" sz="1100" b="1" dirty="0">
                          <a:latin typeface="+mn-lt"/>
                        </a:rPr>
                        <a:t>каких-либо изменений.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14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741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576707-C5CA-AFB3-3EDA-F0DB33EA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088490F6-381F-8F6F-3835-1EF676EB8A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2000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47B0A9-B301-EF9B-5242-6DA6E153A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906" y="200673"/>
            <a:ext cx="8808566" cy="94659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ТАЙМ-АУТ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8741AB58-BBC2-9A7F-97AB-F7A7E50BC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1081" y="200673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6E06B11-77C2-4F87-3959-E077069DFE89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E30BEB8-099E-C7C2-F767-45229D9F0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501101"/>
              </p:ext>
            </p:extLst>
          </p:nvPr>
        </p:nvGraphicFramePr>
        <p:xfrm>
          <a:off x="949749" y="1261311"/>
          <a:ext cx="9254528" cy="4815398"/>
        </p:xfrm>
        <a:graphic>
          <a:graphicData uri="http://schemas.openxmlformats.org/drawingml/2006/table">
            <a:tbl>
              <a:tblPr firstRow="1" firstCol="1">
                <a:tableStyleId>{2A488322-F2BA-4B5B-9748-0D474271808F}</a:tableStyleId>
              </a:tblPr>
              <a:tblGrid>
                <a:gridCol w="4262788">
                  <a:extLst>
                    <a:ext uri="{9D8B030D-6E8A-4147-A177-3AD203B41FA5}">
                      <a16:colId xmlns:a16="http://schemas.microsoft.com/office/drawing/2014/main" val="3857645393"/>
                    </a:ext>
                  </a:extLst>
                </a:gridCol>
                <a:gridCol w="4991740">
                  <a:extLst>
                    <a:ext uri="{9D8B030D-6E8A-4147-A177-3AD203B41FA5}">
                      <a16:colId xmlns:a16="http://schemas.microsoft.com/office/drawing/2014/main" val="1445118951"/>
                    </a:ext>
                  </a:extLst>
                </a:gridCol>
              </a:tblGrid>
              <a:tr h="52702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Причина остановки времени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Остановка времени игры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340008"/>
                  </a:ext>
                </a:extLst>
              </a:tr>
              <a:tr h="116955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2-х минутное удаление/</a:t>
                      </a: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дисквалификация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MatchTV" panose="02000000000000000000" pitchFamily="2" charset="0"/>
                        </a:rPr>
                        <a:t>Секундометрист останавливает время игры,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MatchTV" panose="02000000000000000000" pitchFamily="2" charset="0"/>
                        </a:rPr>
                        <a:t>когда судьи подают три коротких свистка, сопровождая их жестом № 15</a:t>
                      </a:r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MatchTV" panose="02000000000000000000" pitchFamily="2" charset="0"/>
                        </a:rPr>
                        <a:t>.</a:t>
                      </a:r>
                      <a:endParaRPr lang="ru-RU" sz="1600" dirty="0">
                        <a:latin typeface="MatchTV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7229322"/>
                  </a:ext>
                </a:extLst>
              </a:tr>
              <a:tr h="103960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Командный тайм-аут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baseline="0" dirty="0">
                          <a:solidFill>
                            <a:srgbClr val="FF0000"/>
                          </a:solidFill>
                          <a:latin typeface="MatchTV" panose="02000000000000000000" pitchFamily="2" charset="0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Звуковой сигнал и остановка игрового времени </a:t>
                      </a:r>
                      <a:r>
                        <a:rPr lang="ru-RU" sz="1600" b="1" i="0" baseline="0" dirty="0">
                          <a:solidFill>
                            <a:schemeClr val="bg1"/>
                          </a:solidFill>
                          <a:latin typeface="MatchTV" panose="02000000000000000000" pitchFamily="2" charset="0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после того, как Официальное Лицо команды </a:t>
                      </a:r>
                      <a:r>
                        <a:rPr lang="ru-RU" sz="1600" b="1" i="0" baseline="0" dirty="0">
                          <a:solidFill>
                            <a:srgbClr val="FF0000"/>
                          </a:solidFill>
                          <a:latin typeface="MatchTV" panose="02000000000000000000" pitchFamily="2" charset="0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положит карточку тайм-аута на стол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141354"/>
                  </a:ext>
                </a:extLst>
              </a:tr>
              <a:tr h="90965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Свиток секундометриста/</a:t>
                      </a: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  <a:latin typeface="MatchTV" panose="02000000000000000000" pitchFamily="2" charset="0"/>
                        </a:rPr>
                        <a:t>делегата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i="0" baseline="0" dirty="0">
                          <a:solidFill>
                            <a:srgbClr val="FF0000"/>
                          </a:solidFill>
                          <a:latin typeface="MatchTV" panose="02000000000000000000" pitchFamily="2" charset="0"/>
                          <a:ea typeface="Calibri" panose="020F0502020204030204" pitchFamily="34" charset="0"/>
                          <a:cs typeface="Arial Narrow" panose="020B0604020202020204" pitchFamily="34" charset="0"/>
                        </a:rPr>
                        <a:t>НЕЗАМЕДЛИТЕЛЬНО, СРАЗУ ЖЕ</a:t>
                      </a:r>
                      <a:endParaRPr lang="ru-RU" sz="1600" dirty="0">
                        <a:solidFill>
                          <a:srgbClr val="FF0000"/>
                        </a:solidFill>
                        <a:latin typeface="MatchTV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611189"/>
                  </a:ext>
                </a:extLst>
              </a:tr>
              <a:tr h="1169557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rgbClr val="002060"/>
                          </a:solidFill>
                          <a:effectLst/>
                          <a:latin typeface="MatchTV" panose="02000000000000000000" pitchFamily="2" charset="0"/>
                          <a:ea typeface="+mn-ea"/>
                          <a:cs typeface="+mn-cs"/>
                        </a:rPr>
                        <a:t>На усмотрение судей согласно правилу 17.7</a:t>
                      </a:r>
                      <a:endParaRPr lang="ru-RU" sz="1800" b="1" kern="1200" dirty="0">
                        <a:solidFill>
                          <a:srgbClr val="002060"/>
                        </a:solidFill>
                        <a:effectLst/>
                        <a:latin typeface="MatchTV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C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MatchTV" panose="02000000000000000000" pitchFamily="2" charset="0"/>
                        </a:rPr>
                        <a:t>Секундометрист останавливает время игры,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MatchTV" panose="02000000000000000000" pitchFamily="2" charset="0"/>
                        </a:rPr>
                        <a:t>когда судьи подают три коротких свистка, сопровождая их жестом № 15</a:t>
                      </a:r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MatchTV" panose="02000000000000000000" pitchFamily="2" charset="0"/>
                        </a:rPr>
                        <a:t>.</a:t>
                      </a:r>
                      <a:endParaRPr lang="ru-RU" sz="1600" dirty="0">
                        <a:latin typeface="MatchTV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280595"/>
                  </a:ext>
                </a:extLst>
              </a:tr>
            </a:tbl>
          </a:graphicData>
        </a:graphic>
      </p:graphicFrame>
      <p:sp>
        <p:nvSpPr>
          <p:cNvPr id="31" name="Овал 30">
            <a:extLst>
              <a:ext uri="{FF2B5EF4-FFF2-40B4-BE49-F238E27FC236}">
                <a16:creationId xmlns:a16="http://schemas.microsoft.com/office/drawing/2014/main" id="{9AB7E593-86F7-CE0D-EDE3-FCD72DDDF0B9}"/>
              </a:ext>
            </a:extLst>
          </p:cNvPr>
          <p:cNvSpPr/>
          <p:nvPr/>
        </p:nvSpPr>
        <p:spPr>
          <a:xfrm>
            <a:off x="10432991" y="1824609"/>
            <a:ext cx="676179" cy="980687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55D81167-B236-4685-1EEC-0917FEA2E410}"/>
              </a:ext>
            </a:extLst>
          </p:cNvPr>
          <p:cNvSpPr/>
          <p:nvPr/>
        </p:nvSpPr>
        <p:spPr>
          <a:xfrm>
            <a:off x="10447312" y="2884458"/>
            <a:ext cx="750917" cy="108908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E0C003C-5694-45F5-A4E2-5A49DA88AA16}"/>
              </a:ext>
            </a:extLst>
          </p:cNvPr>
          <p:cNvSpPr/>
          <p:nvPr/>
        </p:nvSpPr>
        <p:spPr>
          <a:xfrm>
            <a:off x="10395622" y="4042904"/>
            <a:ext cx="750917" cy="1089083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E265D93-91DB-B490-4EF7-C616CA5B54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1217" y="5180923"/>
            <a:ext cx="1435906" cy="157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42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E7FF58-1962-4716-BEE7-F5FDE03D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8CCB1C91-6552-1734-83BF-D961A4082B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2000" cy="6858000"/>
          </a:xfrm>
          <a:prstGeom prst="rtTriangle">
            <a:avLst/>
          </a:prstGeom>
          <a:blipFill dpi="0" rotWithShape="1">
            <a:blip r:embed="rId7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65ECD6-1867-F3EB-66C0-63BBA7365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411" y="199310"/>
            <a:ext cx="6837704" cy="599476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КОМАНДНЫЙ ТАЙМ-АУТ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AEC2A9B4-7B87-23EB-8CCA-6B97CE36E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43566" y="519262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97308E2-2BA2-38C0-7B42-D5CBCA1FF093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59A42DB0-5493-73A1-2E3E-7B093FD8020C}"/>
              </a:ext>
            </a:extLst>
          </p:cNvPr>
          <p:cNvSpPr/>
          <p:nvPr/>
        </p:nvSpPr>
        <p:spPr>
          <a:xfrm>
            <a:off x="264411" y="798786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разрешено каждой команде использовать три командных тайм-аута в основное время (исключая дополнительное время) </a:t>
            </a:r>
          </a:p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не более двух в каждом тайме основного времени игры. 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0F0444A1-093D-B2B8-4B77-FE08FB104587}"/>
              </a:ext>
            </a:extLst>
          </p:cNvPr>
          <p:cNvSpPr/>
          <p:nvPr/>
        </p:nvSpPr>
        <p:spPr>
          <a:xfrm>
            <a:off x="264411" y="2885822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l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Если команда решила взять командный тайм-аут</a:t>
            </a:r>
            <a:r>
              <a:rPr lang="ru-RU" sz="1400" b="1" dirty="0">
                <a:solidFill>
                  <a:srgbClr val="1934A9"/>
                </a:solidFill>
                <a:cs typeface="Arial Narrow" panose="020B0604020202020204" pitchFamily="34" charset="0"/>
              </a:rPr>
              <a:t> </a:t>
            </a: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один из официальных лиц команды должен положить зеленую карточку на стол перед секундометристом. 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5561868-548A-0A85-C6A2-FBEC56FF36DD}"/>
              </a:ext>
            </a:extLst>
          </p:cNvPr>
          <p:cNvSpPr/>
          <p:nvPr/>
        </p:nvSpPr>
        <p:spPr>
          <a:xfrm>
            <a:off x="264411" y="3929339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Команда может запросить тайм-аут только тогда, когда она </a:t>
            </a:r>
            <a:r>
              <a:rPr lang="ru-RU" sz="16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владеет</a:t>
            </a: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 </a:t>
            </a:r>
            <a:r>
              <a:rPr lang="ru-RU" sz="16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мячом</a:t>
            </a:r>
            <a:r>
              <a:rPr lang="ru-RU" sz="1400" b="1" i="0" kern="1200" dirty="0">
                <a:solidFill>
                  <a:srgbClr val="1934A9"/>
                </a:solidFill>
                <a:cs typeface="Arial Narrow" panose="020B0604020202020204" pitchFamily="34" charset="0"/>
              </a:rPr>
              <a:t> (когда мяч находится в игре, или во время остановки игры). </a:t>
            </a: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A79ED10C-0535-225A-012A-60E1F8214093}"/>
              </a:ext>
            </a:extLst>
          </p:cNvPr>
          <p:cNvSpPr/>
          <p:nvPr/>
        </p:nvSpPr>
        <p:spPr>
          <a:xfrm>
            <a:off x="264411" y="4972855"/>
            <a:ext cx="7200000" cy="918911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Если команда не потеряла контроль над мячом до того момента, когда секундометрист подаст сигнал, то ей сразу же предоставляется командный тайм-аут в противном случае зеленая карточка возвращается команде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76F8BE-B05E-B030-8EBA-17C9E859E4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883" y="482061"/>
            <a:ext cx="1725933" cy="2304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BA7E345F-EE15-EFD4-1D57-C1625C65CB9E}"/>
              </a:ext>
            </a:extLst>
          </p:cNvPr>
          <p:cNvSpPr/>
          <p:nvPr/>
        </p:nvSpPr>
        <p:spPr>
          <a:xfrm>
            <a:off x="9349914" y="2318530"/>
            <a:ext cx="1333670" cy="2482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MatchTV" panose="02000000000000000000" pitchFamily="2" charset="0"/>
              </a:rPr>
              <a:t>*Жест 15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1738CE-8892-A8CB-EE2E-38E0BD3BB1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681" y="45683"/>
            <a:ext cx="1347466" cy="707420"/>
          </a:xfrm>
          <a:prstGeom prst="rect">
            <a:avLst/>
          </a:prstGeom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DC536843-B741-8E26-B16F-3E76703341EB}"/>
              </a:ext>
            </a:extLst>
          </p:cNvPr>
          <p:cNvSpPr/>
          <p:nvPr/>
        </p:nvSpPr>
        <p:spPr>
          <a:xfrm>
            <a:off x="264411" y="1842304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Между двумя командными тайм-аутами команда соперника должна контролировать мяч хотя бы один раз. </a:t>
            </a:r>
          </a:p>
        </p:txBody>
      </p:sp>
      <p:pic>
        <p:nvPicPr>
          <p:cNvPr id="4" name="Начало отсчета командного тайм-аута_85812FFA-46C9-445F-8F2F-2165D0E09B7A.mp4">
            <a:hlinkClick r:id="" action="ppaction://media"/>
            <a:extLst>
              <a:ext uri="{FF2B5EF4-FFF2-40B4-BE49-F238E27FC236}">
                <a16:creationId xmlns:a16="http://schemas.microsoft.com/office/drawing/2014/main" id="{008841A6-B9DA-3B92-92A5-D329144B01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95528" y="4448044"/>
            <a:ext cx="2793209" cy="1571180"/>
          </a:xfrm>
          <a:prstGeom prst="rect">
            <a:avLst/>
          </a:prstGeom>
        </p:spPr>
      </p:pic>
      <p:pic>
        <p:nvPicPr>
          <p:cNvPr id="7" name="0820_D1239D0D-752E-467C-9440-8DF12BAF70BA.mp4">
            <a:hlinkClick r:id="" action="ppaction://media"/>
            <a:extLst>
              <a:ext uri="{FF2B5EF4-FFF2-40B4-BE49-F238E27FC236}">
                <a16:creationId xmlns:a16="http://schemas.microsoft.com/office/drawing/2014/main" id="{33B3201C-AA78-6FC6-9FD4-3390BE886B0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95528" y="2823582"/>
            <a:ext cx="2790638" cy="157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06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9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9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2" grpId="0" build="p" animBg="1"/>
      <p:bldP spid="24" grpId="0" build="p" animBg="1"/>
      <p:bldP spid="28" grpId="0" build="p" animBg="1"/>
      <p:bldP spid="30" grpId="0" build="p" animBg="1"/>
      <p:bldP spid="9" grpId="0" animBg="1"/>
      <p:bldP spid="11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A7AE6A-8372-350D-FD72-DBDF877E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EE412A3D-894D-EE5D-C4D7-85B3927054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2000" cy="6858000"/>
          </a:xfrm>
          <a:prstGeom prst="rtTriangle">
            <a:avLst/>
          </a:prstGeom>
          <a:blipFill dpi="0" rotWithShape="1">
            <a:blip r:embed="rId5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23CD2A-FF20-BA28-5752-34F1386C6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411" y="199310"/>
            <a:ext cx="6837704" cy="599476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l"/>
            <a:r>
              <a:rPr lang="ru-RU" sz="3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КОМАНДНЫЙ ТАЙМ-АУТ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611F7822-309B-03E9-5751-D841ABDBEC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0688" y="5489515"/>
            <a:ext cx="1184023" cy="118402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9273B09-969B-0D9B-FEC8-710D3E10810F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51EAA840-CFE5-9EDB-817C-292E8196F0C2}"/>
              </a:ext>
            </a:extLst>
          </p:cNvPr>
          <p:cNvSpPr/>
          <p:nvPr/>
        </p:nvSpPr>
        <p:spPr>
          <a:xfrm>
            <a:off x="252786" y="2398061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Зеленая карточка устанавливается на столе со стороны команды, запросившей командный тайм-аут, и остается в таком положении в течение тайм-аута. 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F7035206-B9A7-35A9-7A86-8402D98F9BC2}"/>
              </a:ext>
            </a:extLst>
          </p:cNvPr>
          <p:cNvSpPr/>
          <p:nvPr/>
        </p:nvSpPr>
        <p:spPr>
          <a:xfrm>
            <a:off x="252786" y="4277705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По свистку судей на возобновление игры секундометрист включает часы игрового времени. 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6CAF17E2-0131-BFB3-7172-AEAA2CF42E72}"/>
              </a:ext>
            </a:extLst>
          </p:cNvPr>
          <p:cNvSpPr/>
          <p:nvPr/>
        </p:nvSpPr>
        <p:spPr>
          <a:xfrm>
            <a:off x="217580" y="5217526"/>
            <a:ext cx="7286551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Во время последних 5 минут основного времени игры, команда имеет право взять только один командный тайм-аут. Последние пять минут игрового времени начинаются, когда счетчик времени на демонстрационном табло показывает 55:00 (для взрослых команд)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3FA1178-A098-B8ED-9808-25E549AD3156}"/>
              </a:ext>
            </a:extLst>
          </p:cNvPr>
          <p:cNvSpPr/>
          <p:nvPr/>
        </p:nvSpPr>
        <p:spPr>
          <a:xfrm>
            <a:off x="245466" y="3337883"/>
            <a:ext cx="7200000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Через 50 секунд секундометрист подает звуковой сигнал, информируя о том, что игра должна быть продолжена через 10 секунд. </a:t>
            </a:r>
          </a:p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Через 60 секунд секундометрист подает второй звуковой сигнал, информируя о завершении времени командного тайм-аута.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F90DB-928D-F717-9C81-3F4CA486D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75" y="3417636"/>
            <a:ext cx="1667100" cy="16671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123AB7-A85B-2EBD-5795-AFF53203C2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5839" y="95819"/>
            <a:ext cx="1900070" cy="12667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09031B-FAEF-C781-FE42-0624E32DE1EF}"/>
              </a:ext>
            </a:extLst>
          </p:cNvPr>
          <p:cNvSpPr txBox="1"/>
          <p:nvPr/>
        </p:nvSpPr>
        <p:spPr>
          <a:xfrm>
            <a:off x="7283669" y="-1166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8" name="Picture 4" descr="40 минут Таймер Икона стоп-часовника 40 минут Часы и часы с ограниченным  временем приготовления Векторная иллюстрация | Премиум вектор">
            <a:extLst>
              <a:ext uri="{FF2B5EF4-FFF2-40B4-BE49-F238E27FC236}">
                <a16:creationId xmlns:a16="http://schemas.microsoft.com/office/drawing/2014/main" id="{EBED4D1E-AFDB-1C5C-2A89-A40E4AA7A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60" y="4954264"/>
            <a:ext cx="1667100" cy="16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личество цифровых часов от нуля до: стоковое видео (без лицензионных  платежей), 5175527 | Shutterstock">
            <a:extLst>
              <a:ext uri="{FF2B5EF4-FFF2-40B4-BE49-F238E27FC236}">
                <a16:creationId xmlns:a16="http://schemas.microsoft.com/office/drawing/2014/main" id="{FDBF525F-88EC-759F-4344-A115D499CC04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alphaModFix amt="85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410" y="2509141"/>
            <a:ext cx="1044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Часы 00 00: смотрите и скачивайте изображения — Яндекс Картинки">
            <a:extLst>
              <a:ext uri="{FF2B5EF4-FFF2-40B4-BE49-F238E27FC236}">
                <a16:creationId xmlns:a16="http://schemas.microsoft.com/office/drawing/2014/main" id="{9EA784FA-76D7-B815-2908-7EF50CE731FF}"/>
              </a:ext>
            </a:extLst>
          </p:cNvPr>
          <p:cNvPicPr>
            <a:picLocks noChangeArrowheads="1"/>
          </p:cNvPicPr>
          <p:nvPr/>
        </p:nvPicPr>
        <p:blipFill rotWithShape="1">
          <a:blip r:embed="rId13">
            <a:alphaModFix amt="85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6811"/>
          <a:stretch/>
        </p:blipFill>
        <p:spPr bwMode="auto">
          <a:xfrm>
            <a:off x="9821273" y="3277028"/>
            <a:ext cx="1044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eon 1 minute timer countdown animation,: video stock (100% royalty free)  3846059411 | Shutterstock">
            <a:extLst>
              <a:ext uri="{FF2B5EF4-FFF2-40B4-BE49-F238E27FC236}">
                <a16:creationId xmlns:a16="http://schemas.microsoft.com/office/drawing/2014/main" id="{80AFB012-8646-0138-83E1-866BD155288B}"/>
              </a:ext>
            </a:extLst>
          </p:cNvPr>
          <p:cNvPicPr>
            <a:picLocks noChangeArrowheads="1"/>
          </p:cNvPicPr>
          <p:nvPr/>
        </p:nvPicPr>
        <p:blipFill rotWithShape="1">
          <a:blip r:embed="rId14">
            <a:alphaModFix amt="85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1" t="17534" r="8844" b="18209"/>
          <a:stretch/>
        </p:blipFill>
        <p:spPr bwMode="auto">
          <a:xfrm>
            <a:off x="7596644" y="1702444"/>
            <a:ext cx="1044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омпьютерные иконки Звук Громкоговоритель Звуковой сигнал, другие, Разное,  текст, рука png | PNGWing">
            <a:extLst>
              <a:ext uri="{FF2B5EF4-FFF2-40B4-BE49-F238E27FC236}">
                <a16:creationId xmlns:a16="http://schemas.microsoft.com/office/drawing/2014/main" id="{9A5E6060-C86A-1592-5B59-1F57C34B2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74674" y1="44348" x2="74674" y2="44348"/>
                        <a14:foregroundMark x1="86739" y1="37391" x2="86739" y2="3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266" y="2185723"/>
            <a:ext cx="593709" cy="59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Компьютерные иконки Звук Громкоговоритель Звуковой сигнал, другие, Разное,  текст, рука png | PNGWing">
            <a:extLst>
              <a:ext uri="{FF2B5EF4-FFF2-40B4-BE49-F238E27FC236}">
                <a16:creationId xmlns:a16="http://schemas.microsoft.com/office/drawing/2014/main" id="{E73B2756-0750-37F6-8764-9600BD6E9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74674" y1="44348" x2="74674" y2="44348"/>
                        <a14:foregroundMark x1="86739" y1="37391" x2="86739" y2="3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273" y="2980173"/>
            <a:ext cx="593709" cy="59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игнал окончание тайм-аута_72A893FE-E86F-4C82-9059-1EE7B90546C5.mp4">
            <a:hlinkClick r:id="" action="ppaction://media"/>
            <a:extLst>
              <a:ext uri="{FF2B5EF4-FFF2-40B4-BE49-F238E27FC236}">
                <a16:creationId xmlns:a16="http://schemas.microsoft.com/office/drawing/2014/main" id="{DA3B236D-EA4A-4719-8B7D-2C8D01C7B0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843903" y="4211534"/>
            <a:ext cx="1996770" cy="112318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BBF78C7-BB7B-F20A-BD4E-F01972991939}"/>
              </a:ext>
            </a:extLst>
          </p:cNvPr>
          <p:cNvSpPr/>
          <p:nvPr/>
        </p:nvSpPr>
        <p:spPr>
          <a:xfrm>
            <a:off x="260855" y="806417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Секундометрист подает звуковой сигнал и останавливает игровое время после того, как Официальное Лицо команды положит карточку тайм-аута на стол 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3A5082A-9166-4C0C-3ABA-746110476D9B}"/>
              </a:ext>
            </a:extLst>
          </p:cNvPr>
          <p:cNvSpPr/>
          <p:nvPr/>
        </p:nvSpPr>
        <p:spPr>
          <a:xfrm>
            <a:off x="229308" y="1602239"/>
            <a:ext cx="7200000" cy="720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После того как судьи подтверждают жестом 15 предоставление командного тайм-аута, секундометрист запускает часы, контролирующие продолжительность командного тайм-аута. </a:t>
            </a:r>
          </a:p>
        </p:txBody>
      </p:sp>
    </p:spTree>
    <p:extLst>
      <p:ext uri="{BB962C8B-B14F-4D97-AF65-F5344CB8AC3E}">
        <p14:creationId xmlns:p14="http://schemas.microsoft.com/office/powerpoint/2010/main" val="1095614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8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2" grpId="0" build="p" animBg="1"/>
      <p:bldP spid="24" grpId="0" build="p" animBg="1"/>
      <p:bldP spid="26" grpId="0" build="p" animBg="1"/>
      <p:bldP spid="11" grpId="0" build="p" animBg="1"/>
      <p:bldP spid="8" grpId="0" build="p" animBg="1"/>
      <p:bldP spid="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E7B198-A407-9D72-1999-83556A36D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6C579C6F-5877-0DDC-27EC-D4F326D33B8E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tTriangle">
            <a:avLst/>
          </a:prstGeom>
          <a:blipFill dpi="0" rotWithShape="1">
            <a:blip r:embed="rId3">
              <a:alphaModFix amt="35418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7B6B2B-11F6-4F5E-341F-CD089BDA4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7581" y="328410"/>
            <a:ext cx="4088648" cy="729556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l"/>
            <a:r>
              <a:rPr lang="ru-RU" sz="18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ОСТАНОВКА ВРЕМЕНИ ПО СВИСТКУ</a:t>
            </a:r>
          </a:p>
          <a:p>
            <a:pPr algn="l"/>
            <a:r>
              <a:rPr lang="ru-RU" sz="18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chTV" panose="02000000000000000000" pitchFamily="2" charset="0"/>
                <a:cs typeface="Arial Black" panose="020B0604020202020204" pitchFamily="34" charset="0"/>
              </a:rPr>
              <a:t>ДЕЛЕГАТА</a:t>
            </a:r>
          </a:p>
        </p:txBody>
      </p:sp>
      <p:pic>
        <p:nvPicPr>
          <p:cNvPr id="6" name="Рисунок 5" descr="Изображение выглядит как символ, эмблема, Торговая мар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05C653FA-7509-C5D4-25DD-D1DD47513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71" y="106372"/>
            <a:ext cx="864000" cy="8640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48E27E8-64C1-9C69-DFDF-2871CFBAA130}"/>
              </a:ext>
            </a:extLst>
          </p:cNvPr>
          <p:cNvSpPr/>
          <p:nvPr/>
        </p:nvSpPr>
        <p:spPr>
          <a:xfrm>
            <a:off x="595528" y="1242428"/>
            <a:ext cx="9350330" cy="55092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F146878-732D-4C1B-3B94-53474359E4BF}"/>
              </a:ext>
            </a:extLst>
          </p:cNvPr>
          <p:cNvSpPr/>
          <p:nvPr/>
        </p:nvSpPr>
        <p:spPr>
          <a:xfrm>
            <a:off x="393456" y="124242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По свистку делегата игра должна быть остановлена !</a:t>
            </a:r>
          </a:p>
          <a:p>
            <a:pPr lvl="0"/>
            <a:r>
              <a:rPr lang="ru-RU" sz="1400" b="1" dirty="0">
                <a:solidFill>
                  <a:srgbClr val="1934A9"/>
                </a:solidFill>
              </a:rPr>
              <a:t>секундометрист обязан остановить часы немедленно сразу же по свистку без ожидания подтверждения от судей.</a:t>
            </a:r>
            <a:endParaRPr lang="ru-RU" sz="1400" b="1" i="0" baseline="0" dirty="0">
              <a:solidFill>
                <a:srgbClr val="1934A9"/>
              </a:solidFill>
              <a:ea typeface="Calibri" panose="020F0502020204030204" pitchFamily="34" charset="0"/>
              <a:cs typeface="Arial Narrow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C2555465-5FA5-9B04-CC8C-C9EAF7479208}"/>
              </a:ext>
            </a:extLst>
          </p:cNvPr>
          <p:cNvSpPr/>
          <p:nvPr/>
        </p:nvSpPr>
        <p:spPr>
          <a:xfrm>
            <a:off x="393456" y="438009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/>
            <a:r>
              <a:rPr lang="ru-RU" sz="1400" b="1" dirty="0">
                <a:solidFill>
                  <a:srgbClr val="1934A9"/>
                </a:solidFill>
                <a:cs typeface="Arial" panose="020B0604020202020204" pitchFamily="34" charset="0"/>
              </a:rPr>
              <a:t>если был заброшен мяч в ворота после свистка от судейского стола, то гол не должен быть засчитан. 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E031A6E8-28FC-D4C1-C87B-7DEA7FB79943}"/>
              </a:ext>
            </a:extLst>
          </p:cNvPr>
          <p:cNvSpPr/>
          <p:nvPr/>
        </p:nvSpPr>
        <p:spPr>
          <a:xfrm>
            <a:off x="393456" y="542598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Все персональные наказания , которые имели место в период между свистком от судейского стола и моментом остановки игры судьями, остаются в силе. 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AE249F9-EC49-7090-00A7-6A54F27E9FB1}"/>
              </a:ext>
            </a:extLst>
          </p:cNvPr>
          <p:cNvSpPr/>
          <p:nvPr/>
        </p:nvSpPr>
        <p:spPr>
          <a:xfrm>
            <a:off x="393456" y="333420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rtl="0"/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любые действия (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кроме персональных наказаний</a:t>
            </a:r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) на площадке после свистка 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со</a:t>
            </a:r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 «</a:t>
            </a:r>
            <a:r>
              <a:rPr lang="ru-RU" sz="1400" b="1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столика</a:t>
            </a:r>
            <a:r>
              <a:rPr lang="ru-RU" sz="1400" b="1" i="0" baseline="0" dirty="0">
                <a:solidFill>
                  <a:srgbClr val="1934A9"/>
                </a:solidFill>
                <a:ea typeface="Calibri" panose="020F0502020204030204" pitchFamily="34" charset="0"/>
                <a:cs typeface="Arial Narrow" panose="020B0604020202020204" pitchFamily="34" charset="0"/>
              </a:rPr>
              <a:t>» считаются недействительными.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2C36B5-79F3-B245-2D04-451A7908BB60}"/>
              </a:ext>
            </a:extLst>
          </p:cNvPr>
          <p:cNvSpPr txBox="1"/>
          <p:nvPr/>
        </p:nvSpPr>
        <p:spPr>
          <a:xfrm>
            <a:off x="7283669" y="-1166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DD02A44D-3C96-C403-CE2D-C9199D8122D5}"/>
              </a:ext>
            </a:extLst>
          </p:cNvPr>
          <p:cNvSpPr/>
          <p:nvPr/>
        </p:nvSpPr>
        <p:spPr>
          <a:xfrm>
            <a:off x="393456" y="2288318"/>
            <a:ext cx="6023244" cy="864000"/>
          </a:xfrm>
          <a:prstGeom prst="roundRect">
            <a:avLst/>
          </a:prstGeom>
          <a:ln>
            <a:noFill/>
          </a:ln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/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типичными случаями прерывания игры по свистку </a:t>
            </a:r>
            <a:r>
              <a:rPr lang="ru-RU" sz="1400" b="1" dirty="0">
                <a:solidFill>
                  <a:srgbClr val="1934A9"/>
                </a:solidFill>
                <a:cs typeface="Arial Narrow" panose="020B0604020202020204" pitchFamily="34" charset="0"/>
              </a:rPr>
              <a:t>делегата</a:t>
            </a:r>
            <a:r>
              <a:rPr lang="ru-RU" sz="1400" b="1" i="0" dirty="0">
                <a:solidFill>
                  <a:srgbClr val="1934A9"/>
                </a:solidFill>
                <a:cs typeface="Arial Narrow" panose="020B0604020202020204" pitchFamily="34" charset="0"/>
              </a:rPr>
              <a:t> являются нарушение Правила замены, а также неспортивное поведение в зоне запасных</a:t>
            </a:r>
            <a:endParaRPr lang="ru-RU" sz="1400" dirty="0">
              <a:solidFill>
                <a:srgbClr val="1934A9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C1442A-5794-76A8-4F05-0D1621483F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103" y="693188"/>
            <a:ext cx="774441" cy="774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92">
            <a:extLst>
              <a:ext uri="{FF2B5EF4-FFF2-40B4-BE49-F238E27FC236}">
                <a16:creationId xmlns:a16="http://schemas.microsoft.com/office/drawing/2014/main" id="{61B79DA7-02C6-D8D4-4B4C-926903BEA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03" b="95205" l="9793" r="89831">
                        <a14:foregroundMark x1="28060" y1="7757" x2="28060" y2="7757"/>
                        <a14:foregroundMark x1="29002" y1="5078" x2="29002" y2="5078"/>
                        <a14:foregroundMark x1="23917" y1="5078" x2="23917" y2="5078"/>
                        <a14:foregroundMark x1="62712" y1="95205" x2="44068" y2="93794"/>
                        <a14:foregroundMark x1="24105" y1="3103" x2="23917" y2="6206"/>
                        <a14:foregroundMark x1="60640" y1="49647" x2="60640" y2="49647"/>
                        <a14:foregroundMark x1="61394" y1="50776" x2="61394" y2="50776"/>
                        <a14:foregroundMark x1="74576" y1="61495" x2="74576" y2="61495"/>
                        <a14:foregroundMark x1="74576" y1="61213" x2="74576" y2="61213"/>
                        <a14:foregroundMark x1="74576" y1="61072" x2="74576" y2="61072"/>
                        <a14:foregroundMark x1="75141" y1="60931" x2="75895" y2="61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1"/>
          <a:stretch/>
        </p:blipFill>
        <p:spPr bwMode="auto">
          <a:xfrm>
            <a:off x="7742758" y="4619991"/>
            <a:ext cx="1401031" cy="17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89">
            <a:extLst>
              <a:ext uri="{FF2B5EF4-FFF2-40B4-BE49-F238E27FC236}">
                <a16:creationId xmlns:a16="http://schemas.microsoft.com/office/drawing/2014/main" id="{7B562DBF-413F-12C2-CE58-01731B6A27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93" b="89748" l="9644" r="89518">
                        <a14:foregroundMark x1="26540" y1="7098" x2="27673" y2="5678"/>
                        <a14:foregroundMark x1="25786" y1="8044" x2="26540" y2="7098"/>
                        <a14:foregroundMark x1="21384" y1="2839" x2="21384" y2="5994"/>
                        <a14:foregroundMark x1="21593" y1="2208" x2="21593" y2="2208"/>
                        <a14:foregroundMark x1="29769" y1="2366" x2="29769" y2="2366"/>
                        <a14:foregroundMark x1="25996" y1="46845" x2="27883" y2="61199"/>
                        <a14:foregroundMark x1="21803" y1="2208" x2="21803" y2="2208"/>
                        <a14:foregroundMark x1="29979" y1="2208" x2="29979" y2="2208"/>
                        <a14:foregroundMark x1="30189" y1="2050" x2="30189" y2="2050"/>
                        <a14:foregroundMark x1="29769" y1="1893" x2="29769" y2="1893"/>
                        <a14:foregroundMark x1="70860" y1="89748" x2="43396" y2="89274"/>
                        <a14:foregroundMark x1="21174" y1="2524" x2="21174" y2="2524"/>
                        <a14:foregroundMark x1="23480" y1="8360" x2="23480" y2="8360"/>
                        <a14:backgroundMark x1="25465" y1="1893" x2="27463" y2="1735"/>
                        <a14:backgroundMark x1="23480" y1="2050" x2="25465" y2="1893"/>
                        <a14:backgroundMark x1="24319" y1="7098" x2="24319" y2="70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076"/>
          <a:stretch/>
        </p:blipFill>
        <p:spPr bwMode="auto">
          <a:xfrm>
            <a:off x="6813455" y="4761875"/>
            <a:ext cx="1309889" cy="16703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 вправо 13">
            <a:extLst>
              <a:ext uri="{FF2B5EF4-FFF2-40B4-BE49-F238E27FC236}">
                <a16:creationId xmlns:a16="http://schemas.microsoft.com/office/drawing/2014/main" id="{FB896A99-039E-BC59-5F37-D2D40A5F55DB}"/>
              </a:ext>
            </a:extLst>
          </p:cNvPr>
          <p:cNvSpPr/>
          <p:nvPr/>
        </p:nvSpPr>
        <p:spPr>
          <a:xfrm>
            <a:off x="6618772" y="5857988"/>
            <a:ext cx="332444" cy="1433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51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 animBg="1"/>
      <p:bldP spid="24" grpId="0" build="p" animBg="1"/>
      <p:bldP spid="26" grpId="0" build="p" animBg="1"/>
      <p:bldP spid="11" grpId="0" build="p" animBg="1"/>
      <p:bldP spid="7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11036</TotalTime>
  <Words>2290</Words>
  <Application>Microsoft Macintosh PowerPoint</Application>
  <PresentationFormat>Широкоэкранный</PresentationFormat>
  <Paragraphs>230</Paragraphs>
  <Slides>18</Slides>
  <Notes>18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Arial Narrow</vt:lpstr>
      <vt:lpstr>Calibri</vt:lpstr>
      <vt:lpstr>Century Gothic</vt:lpstr>
      <vt:lpstr>MatchTV</vt:lpstr>
      <vt:lpstr>Сетка</vt:lpstr>
      <vt:lpstr>  Подготовила: судья Всероссийской категории Завьялова Анастасия Владимировна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Правило 2. 2.8. Тайм-аут</dc:title>
  <dc:creator>70</dc:creator>
  <cp:lastModifiedBy>c15743</cp:lastModifiedBy>
  <cp:revision>460</cp:revision>
  <cp:lastPrinted>2026-08-13T09:02:23Z</cp:lastPrinted>
  <dcterms:created xsi:type="dcterms:W3CDTF">2024-01-06T08:16:57Z</dcterms:created>
  <dcterms:modified xsi:type="dcterms:W3CDTF">2026-08-25T12:23:31Z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2024-01-06T08:21:58Z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c37c349f-687e-495c-ab4d-7991d117f299</vt:lpwstr>
  </property>
  <property fmtid="{D5CDD505-2E9C-101B-9397-08002B2CF9AE}" pid="7" name="MSIP_Label_defa4170-0d19-0005-0004-bc88714345d2_ActionId">
    <vt:lpwstr>1ba78b2a-eb00-47c2-8c38-ac40de6b6526</vt:lpwstr>
  </property>
  <property fmtid="{D5CDD505-2E9C-101B-9397-08002B2CF9AE}" pid="8" name="MSIP_Label_defa4170-0d19-0005-0004-bc88714345d2_ContentBits">
    <vt:lpwstr>0</vt:lpwstr>
  </property>
</Properties>
</file>